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Lst>
  <p:notesMasterIdLst>
    <p:notesMasterId r:id="rId26"/>
  </p:notesMasterIdLst>
  <p:sldIdLst>
    <p:sldId id="276" r:id="rId3"/>
    <p:sldId id="4122" r:id="rId4"/>
    <p:sldId id="277" r:id="rId5"/>
    <p:sldId id="4720" r:id="rId6"/>
    <p:sldId id="4721" r:id="rId7"/>
    <p:sldId id="4722" r:id="rId8"/>
    <p:sldId id="4723" r:id="rId9"/>
    <p:sldId id="4724" r:id="rId10"/>
    <p:sldId id="266" r:id="rId11"/>
    <p:sldId id="422" r:id="rId12"/>
    <p:sldId id="4778" r:id="rId13"/>
    <p:sldId id="291" r:id="rId14"/>
    <p:sldId id="292" r:id="rId15"/>
    <p:sldId id="288" r:id="rId16"/>
    <p:sldId id="290" r:id="rId17"/>
    <p:sldId id="293" r:id="rId18"/>
    <p:sldId id="294" r:id="rId19"/>
    <p:sldId id="324" r:id="rId20"/>
    <p:sldId id="497" r:id="rId21"/>
    <p:sldId id="499" r:id="rId22"/>
    <p:sldId id="282" r:id="rId23"/>
    <p:sldId id="280" r:id="rId24"/>
    <p:sldId id="4711" r:id="rId2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63" autoAdjust="0"/>
    <p:restoredTop sz="95250" autoAdjust="0"/>
  </p:normalViewPr>
  <p:slideViewPr>
    <p:cSldViewPr>
      <p:cViewPr varScale="1">
        <p:scale>
          <a:sx n="97" d="100"/>
          <a:sy n="97" d="100"/>
        </p:scale>
        <p:origin x="800" y="284"/>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4/29/2025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123B04-A11E-4ECA-8C2F-B25EF2142BD0}" type="slidenum">
              <a:rPr lang="en-US" smtClean="0"/>
              <a:t>17</a:t>
            </a:fld>
            <a:endParaRPr lang="en-US"/>
          </a:p>
        </p:txBody>
      </p:sp>
    </p:spTree>
    <p:extLst>
      <p:ext uri="{BB962C8B-B14F-4D97-AF65-F5344CB8AC3E}">
        <p14:creationId xmlns:p14="http://schemas.microsoft.com/office/powerpoint/2010/main" val="194414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23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2.xml"/><Relationship Id="rId1" Type="http://schemas.openxmlformats.org/officeDocument/2006/relationships/themeOverride" Target="../theme/themeOverride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4484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a:xfrm>
            <a:off x="609441" y="6356351"/>
            <a:ext cx="2844059" cy="365125"/>
          </a:xfrm>
        </p:spPr>
        <p:txBody>
          <a:bodyPr/>
          <a:lstStyle>
            <a:lvl1pPr algn="l">
              <a:defRPr/>
            </a:lvl1pPr>
          </a:lstStyle>
          <a:p>
            <a:fld id="{B6F15528-21DE-4FAA-801E-634DDDAF4B2B}" type="slidenum">
              <a:rPr lang="en-US" smtClean="0"/>
              <a:pPr/>
              <a:t>‹#›</a:t>
            </a:fld>
            <a:endParaRPr lang="en-US"/>
          </a:p>
        </p:txBody>
      </p:sp>
      <p:sp>
        <p:nvSpPr>
          <p:cNvPr id="8"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BE9035D6-1EB0-67FD-788E-258B941A5B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724994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1092200"/>
            <a:ext cx="4010039" cy="1162051"/>
          </a:xfrm>
          <a:prstGeom prst="rect">
            <a:avLst/>
          </a:prstGeom>
        </p:spPr>
        <p:txBody>
          <a:bodyPr anchor="b"/>
          <a:lstStyle>
            <a:lvl1pPr algn="l">
              <a:defRPr sz="2666" b="1"/>
            </a:lvl1pPr>
          </a:lstStyle>
          <a:p>
            <a:r>
              <a:rPr lang="en-US"/>
              <a:t>Click to edit Master title style</a:t>
            </a:r>
          </a:p>
        </p:txBody>
      </p:sp>
      <p:sp>
        <p:nvSpPr>
          <p:cNvPr id="3" name="Content Placeholder 2"/>
          <p:cNvSpPr>
            <a:spLocks noGrp="1"/>
          </p:cNvSpPr>
          <p:nvPr>
            <p:ph idx="1"/>
          </p:nvPr>
        </p:nvSpPr>
        <p:spPr>
          <a:xfrm>
            <a:off x="4765492" y="1092201"/>
            <a:ext cx="6813892" cy="5033964"/>
          </a:xfrm>
        </p:spPr>
        <p:txBody>
          <a:bodyPr>
            <a:normAutofit/>
          </a:bodyPr>
          <a:lstStyle>
            <a:lvl1pPr>
              <a:defRPr sz="3199"/>
            </a:lvl1pPr>
            <a:lvl2pPr>
              <a:defRPr sz="2666"/>
            </a:lvl2pPr>
            <a:lvl3pPr>
              <a:defRPr sz="2399"/>
            </a:lvl3pPr>
            <a:lvl4pPr>
              <a:defRPr sz="2133"/>
            </a:lvl4pPr>
            <a:lvl5pPr>
              <a:defRPr sz="2133"/>
            </a:lvl5pPr>
            <a:lvl6pPr>
              <a:defRPr sz="2666"/>
            </a:lvl6pPr>
            <a:lvl7pPr>
              <a:defRPr sz="2666"/>
            </a:lvl7pPr>
            <a:lvl8pPr>
              <a:defRPr sz="2666"/>
            </a:lvl8pPr>
            <a:lvl9pPr>
              <a:defRPr sz="266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443" y="2311401"/>
            <a:ext cx="4010039" cy="3814764"/>
          </a:xfrm>
        </p:spPr>
        <p:txBody>
          <a:bodyPr/>
          <a:lstStyle>
            <a:lvl1pPr marL="0" indent="0">
              <a:buNone/>
              <a:defRPr sz="1866"/>
            </a:lvl1pPr>
            <a:lvl2pPr marL="609448" indent="0">
              <a:buNone/>
              <a:defRPr sz="1600"/>
            </a:lvl2pPr>
            <a:lvl3pPr marL="1218895" indent="0">
              <a:buNone/>
              <a:defRPr sz="1333"/>
            </a:lvl3pPr>
            <a:lvl4pPr marL="1828343" indent="0">
              <a:buNone/>
              <a:defRPr sz="1200"/>
            </a:lvl4pPr>
            <a:lvl5pPr marL="2437790" indent="0">
              <a:buNone/>
              <a:defRPr sz="1200"/>
            </a:lvl5pPr>
            <a:lvl6pPr marL="3047238" indent="0">
              <a:buNone/>
              <a:defRPr sz="1200"/>
            </a:lvl6pPr>
            <a:lvl7pPr marL="3656686" indent="0">
              <a:buNone/>
              <a:defRPr sz="1200"/>
            </a:lvl7pPr>
            <a:lvl8pPr marL="4266133" indent="0">
              <a:buNone/>
              <a:defRPr sz="1200"/>
            </a:lvl8pPr>
            <a:lvl9pPr marL="4875581" indent="0">
              <a:buNone/>
              <a:defRPr sz="12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A yellow circle with black letters and a black background&#10;&#10;Description automatically generated">
            <a:extLst>
              <a:ext uri="{FF2B5EF4-FFF2-40B4-BE49-F238E27FC236}">
                <a16:creationId xmlns:a16="http://schemas.microsoft.com/office/drawing/2014/main" id="{40C7AE83-204E-A484-7237-A7EA3EBC4D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1222071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7662" y="1498600"/>
            <a:ext cx="7008574" cy="711200"/>
          </a:xfrm>
          <a:prstGeom prst="rect">
            <a:avLst/>
          </a:prstGeom>
        </p:spPr>
        <p:txBody>
          <a:bodyPr vert="horz" lIns="91440" tIns="45720" rIns="91440" bIns="45720" rtlCol="0" anchor="ctr">
            <a:noAutofit/>
          </a:bodyPr>
          <a:lstStyle>
            <a:lvl1pPr algn="r">
              <a:defRPr lang="en-US" sz="4799" dirty="0"/>
            </a:lvl1pPr>
          </a:lstStyle>
          <a:p>
            <a:pPr lvl="0"/>
            <a:r>
              <a:rPr lang="en-US" dirty="0"/>
              <a:t>Click to edit title</a:t>
            </a:r>
          </a:p>
        </p:txBody>
      </p:sp>
      <p:sp>
        <p:nvSpPr>
          <p:cNvPr id="3" name="Subtitle 2"/>
          <p:cNvSpPr>
            <a:spLocks noGrp="1"/>
          </p:cNvSpPr>
          <p:nvPr>
            <p:ph type="subTitle" idx="1"/>
          </p:nvPr>
        </p:nvSpPr>
        <p:spPr>
          <a:xfrm>
            <a:off x="4367662" y="2209800"/>
            <a:ext cx="7008574" cy="1219200"/>
          </a:xfrm>
        </p:spPr>
        <p:txBody>
          <a:bodyPr/>
          <a:lstStyle>
            <a:lvl1pPr marL="0" indent="0" algn="r">
              <a:buNone/>
              <a:defRPr>
                <a:solidFill>
                  <a:schemeClr val="bg1">
                    <a:lumMod val="50000"/>
                  </a:schemeClr>
                </a:solidFill>
                <a:effectLst/>
              </a:defRPr>
            </a:lvl1pPr>
            <a:lvl2pPr marL="609448" indent="0" algn="ctr">
              <a:buNone/>
              <a:defRPr>
                <a:solidFill>
                  <a:schemeClr val="tx1">
                    <a:tint val="75000"/>
                  </a:schemeClr>
                </a:solidFill>
              </a:defRPr>
            </a:lvl2pPr>
            <a:lvl3pPr marL="1218895" indent="0" algn="ctr">
              <a:buNone/>
              <a:defRPr>
                <a:solidFill>
                  <a:schemeClr val="tx1">
                    <a:tint val="75000"/>
                  </a:schemeClr>
                </a:solidFill>
              </a:defRPr>
            </a:lvl3pPr>
            <a:lvl4pPr marL="1828343" indent="0" algn="ctr">
              <a:buNone/>
              <a:defRPr>
                <a:solidFill>
                  <a:schemeClr val="tx1">
                    <a:tint val="75000"/>
                  </a:schemeClr>
                </a:solidFill>
              </a:defRPr>
            </a:lvl4pPr>
            <a:lvl5pPr marL="2437790"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BA5CE939-B381-3A45-13A6-F58CC000B48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1855652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a:xfrm>
            <a:off x="609441" y="6356351"/>
            <a:ext cx="2844059" cy="365125"/>
          </a:xfrm>
        </p:spPr>
        <p:txBody>
          <a:bodyPr/>
          <a:lstStyle>
            <a:lvl1pPr algn="l">
              <a:defRPr/>
            </a:lvl1pPr>
          </a:lstStyle>
          <a:p>
            <a:fld id="{B6F15528-21DE-4FAA-801E-634DDDAF4B2B}" type="slidenum">
              <a:rPr lang="en-US" smtClean="0"/>
              <a:pPr/>
              <a:t>‹#›</a:t>
            </a:fld>
            <a:endParaRPr lang="en-US"/>
          </a:p>
        </p:txBody>
      </p:sp>
      <p:sp>
        <p:nvSpPr>
          <p:cNvPr id="8"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BE9035D6-1EB0-67FD-788E-258B941A5B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14675314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2833" y="4406901"/>
            <a:ext cx="10360501" cy="1362075"/>
          </a:xfrm>
          <a:prstGeom prst="rect">
            <a:avLst/>
          </a:prstGeom>
        </p:spPr>
        <p:txBody>
          <a:bodyPr anchor="t"/>
          <a:lstStyle>
            <a:lvl1pPr algn="l">
              <a:defRPr sz="4266" b="1" cap="none"/>
            </a:lvl1pPr>
          </a:lstStyle>
          <a:p>
            <a:r>
              <a:rPr lang="en-US"/>
              <a:t>Click to edit title style</a:t>
            </a:r>
            <a:endParaRPr lang="en-US" dirty="0"/>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666">
                <a:solidFill>
                  <a:schemeClr val="tx1">
                    <a:tint val="75000"/>
                  </a:schemeClr>
                </a:solidFill>
              </a:defRPr>
            </a:lvl1pPr>
            <a:lvl2pPr marL="609448" indent="0">
              <a:buNone/>
              <a:defRPr sz="2399">
                <a:solidFill>
                  <a:schemeClr val="tx1">
                    <a:tint val="75000"/>
                  </a:schemeClr>
                </a:solidFill>
              </a:defRPr>
            </a:lvl2pPr>
            <a:lvl3pPr marL="1218895" indent="0">
              <a:buNone/>
              <a:defRPr sz="2133">
                <a:solidFill>
                  <a:schemeClr val="tx1">
                    <a:tint val="75000"/>
                  </a:schemeClr>
                </a:solidFill>
              </a:defRPr>
            </a:lvl3pPr>
            <a:lvl4pPr marL="1828343" indent="0">
              <a:buNone/>
              <a:defRPr sz="1866">
                <a:solidFill>
                  <a:schemeClr val="tx1">
                    <a:tint val="75000"/>
                  </a:schemeClr>
                </a:solidFill>
              </a:defRPr>
            </a:lvl4pPr>
            <a:lvl5pPr marL="2437790" indent="0">
              <a:buNone/>
              <a:defRPr sz="1866">
                <a:solidFill>
                  <a:schemeClr val="tx1">
                    <a:tint val="75000"/>
                  </a:schemeClr>
                </a:solidFill>
              </a:defRPr>
            </a:lvl5pPr>
            <a:lvl6pPr marL="3047238" indent="0">
              <a:buNone/>
              <a:defRPr sz="1866">
                <a:solidFill>
                  <a:schemeClr val="tx1">
                    <a:tint val="75000"/>
                  </a:schemeClr>
                </a:solidFill>
              </a:defRPr>
            </a:lvl6pPr>
            <a:lvl7pPr marL="3656686" indent="0">
              <a:buNone/>
              <a:defRPr sz="1866">
                <a:solidFill>
                  <a:schemeClr val="tx1">
                    <a:tint val="75000"/>
                  </a:schemeClr>
                </a:solidFill>
              </a:defRPr>
            </a:lvl7pPr>
            <a:lvl8pPr marL="4266133" indent="0">
              <a:buNone/>
              <a:defRPr sz="1866">
                <a:solidFill>
                  <a:schemeClr val="tx1">
                    <a:tint val="75000"/>
                  </a:schemeClr>
                </a:solidFill>
              </a:defRPr>
            </a:lvl8pPr>
            <a:lvl9pPr marL="4875581" indent="0">
              <a:buNone/>
              <a:defRPr sz="1866">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a:xfrm>
            <a:off x="304721" y="6356351"/>
            <a:ext cx="2844059" cy="365125"/>
          </a:xfrm>
        </p:spPr>
        <p:txBody>
          <a:bodyPr/>
          <a:lstStyle>
            <a:lvl1pPr algn="l">
              <a:defRPr/>
            </a:lvl1p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19859E39-C1F4-F452-A609-81C93B9864E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249599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76201"/>
            <a:ext cx="10969943" cy="812801"/>
          </a:xfrm>
          <a:prstGeom prst="rect">
            <a:avLst/>
          </a:prstGeom>
        </p:spPr>
        <p:txBody>
          <a:bodyPr/>
          <a:lstStyle/>
          <a:p>
            <a:r>
              <a:rPr lang="en-US" dirty="0"/>
              <a:t>Click to edit title style</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09441" y="1295400"/>
            <a:ext cx="5383398"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p:cNvSpPr>
            <a:spLocks noGrp="1"/>
          </p:cNvSpPr>
          <p:nvPr>
            <p:ph sz="quarter" idx="14"/>
          </p:nvPr>
        </p:nvSpPr>
        <p:spPr>
          <a:xfrm>
            <a:off x="6195986" y="1295400"/>
            <a:ext cx="5383398" cy="4876800"/>
          </a:xfrm>
        </p:spPr>
        <p:txBody>
          <a:bodyPr>
            <a:normAutofit/>
          </a:bodyPr>
          <a:lstStyle>
            <a:lvl1pPr marL="0" inden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yellow circle with black letters and a black background&#10;&#10;Description automatically generated">
            <a:extLst>
              <a:ext uri="{FF2B5EF4-FFF2-40B4-BE49-F238E27FC236}">
                <a16:creationId xmlns:a16="http://schemas.microsoft.com/office/drawing/2014/main" id="{361F23F3-4276-7AC6-FA37-CDC6351B9F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4201869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09441"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p:cNvSpPr>
            <a:spLocks noGrp="1"/>
          </p:cNvSpPr>
          <p:nvPr>
            <p:ph sz="quarter" idx="14"/>
          </p:nvPr>
        </p:nvSpPr>
        <p:spPr>
          <a:xfrm>
            <a:off x="4316876"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8"/>
          <p:cNvSpPr>
            <a:spLocks noGrp="1"/>
          </p:cNvSpPr>
          <p:nvPr>
            <p:ph sz="quarter" idx="15"/>
          </p:nvPr>
        </p:nvSpPr>
        <p:spPr>
          <a:xfrm>
            <a:off x="8024310"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5FDBF0D3-6CF9-4440-94E9-AA4A742169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4282110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09441"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p:cNvSpPr>
            <a:spLocks noGrp="1"/>
          </p:cNvSpPr>
          <p:nvPr>
            <p:ph sz="quarter" idx="14"/>
          </p:nvPr>
        </p:nvSpPr>
        <p:spPr>
          <a:xfrm>
            <a:off x="4316876"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CB3935A3-C998-9B3D-079E-B7BC7E8C2A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3122876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4/29/2025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a:xfrm>
            <a:off x="203147" y="6375400"/>
            <a:ext cx="2844059" cy="365125"/>
          </a:xfrm>
        </p:spPr>
        <p:txBody>
          <a:bodyPr/>
          <a:lstStyle>
            <a:lvl1pPr algn="l">
              <a:defRPr/>
            </a:lvl1pPr>
          </a:lstStyle>
          <a:p>
            <a:fld id="{B6F15528-21DE-4FAA-801E-634DDDAF4B2B}" type="slidenum">
              <a:rPr lang="en-US" smtClean="0"/>
              <a:pPr/>
              <a:t>‹#›</a:t>
            </a:fld>
            <a:endParaRPr lang="en-US"/>
          </a:p>
        </p:txBody>
      </p:sp>
      <p:sp>
        <p:nvSpPr>
          <p:cNvPr id="6" name="Title 1"/>
          <p:cNvSpPr>
            <a:spLocks noGrp="1"/>
          </p:cNvSpPr>
          <p:nvPr>
            <p:ph type="title" hasCustomPrompt="1"/>
          </p:nvPr>
        </p:nvSpPr>
        <p:spPr>
          <a:xfrm>
            <a:off x="222045" y="279401"/>
            <a:ext cx="10969943" cy="711201"/>
          </a:xfrm>
          <a:prstGeom prst="rect">
            <a:avLst/>
          </a:prstGeom>
        </p:spPr>
        <p:txBody>
          <a:bodyPr/>
          <a:lstStyle>
            <a:lvl1pPr>
              <a:defRPr sz="3466">
                <a:gradFill>
                  <a:gsLst>
                    <a:gs pos="0">
                      <a:srgbClr val="002060"/>
                    </a:gs>
                    <a:gs pos="100000">
                      <a:srgbClr val="0070C0"/>
                    </a:gs>
                  </a:gsLst>
                  <a:lin ang="5400000" scaled="0"/>
                </a:gradFill>
                <a:latin typeface="Cooper Black" panose="0208090404030B020404" pitchFamily="18" charset="0"/>
              </a:defRPr>
            </a:lvl1pPr>
          </a:lstStyle>
          <a:p>
            <a:r>
              <a:rPr lang="en-US" dirty="0"/>
              <a:t>Click to edit title style</a:t>
            </a:r>
          </a:p>
        </p:txBody>
      </p:sp>
      <p:pic>
        <p:nvPicPr>
          <p:cNvPr id="8" name="Picture 7" descr="A yellow circle with black letters and a black background&#10;&#10;Description automatically generated">
            <a:extLst>
              <a:ext uri="{FF2B5EF4-FFF2-40B4-BE49-F238E27FC236}">
                <a16:creationId xmlns:a16="http://schemas.microsoft.com/office/drawing/2014/main" id="{547D5447-D822-E114-D105-30608DBB5E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77810" y="76201"/>
            <a:ext cx="658210" cy="650287"/>
          </a:xfrm>
          <a:prstGeom prst="rect">
            <a:avLst/>
          </a:prstGeom>
        </p:spPr>
      </p:pic>
    </p:spTree>
    <p:extLst>
      <p:ext uri="{BB962C8B-B14F-4D97-AF65-F5344CB8AC3E}">
        <p14:creationId xmlns:p14="http://schemas.microsoft.com/office/powerpoint/2010/main" val="3381525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www.anubhavtrainings.com</a:t>
            </a:r>
          </a:p>
        </p:txBody>
      </p:sp>
      <p:sp>
        <p:nvSpPr>
          <p:cNvPr id="4" name="Slide Number Placeholder 3"/>
          <p:cNvSpPr>
            <a:spLocks noGrp="1"/>
          </p:cNvSpPr>
          <p:nvPr>
            <p:ph type="sldNum" sz="quarter" idx="12"/>
          </p:nvPr>
        </p:nvSpPr>
        <p:spPr>
          <a:xfrm>
            <a:off x="203147" y="6356351"/>
            <a:ext cx="2844059" cy="365125"/>
          </a:xfrm>
        </p:spPr>
        <p:txBody>
          <a:bodyPr/>
          <a:lstStyle>
            <a:lvl1pPr algn="l">
              <a:defRPr/>
            </a:lvl1pPr>
          </a:lstStyle>
          <a:p>
            <a:fld id="{B6F15528-21DE-4FAA-801E-634DDDAF4B2B}" type="slidenum">
              <a:rPr lang="en-US" smtClean="0"/>
              <a:pPr/>
              <a:t>‹#›</a:t>
            </a:fld>
            <a:endParaRPr lang="en-US"/>
          </a:p>
        </p:txBody>
      </p:sp>
      <p:pic>
        <p:nvPicPr>
          <p:cNvPr id="5" name="Picture 4" descr="A yellow circle with black letters and a black background&#10;&#10;Description automatically generated">
            <a:extLst>
              <a:ext uri="{FF2B5EF4-FFF2-40B4-BE49-F238E27FC236}">
                <a16:creationId xmlns:a16="http://schemas.microsoft.com/office/drawing/2014/main" id="{BFC459EA-C247-C5E7-6491-AEF2B5F94E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26799169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1092200"/>
            <a:ext cx="4010039" cy="1162051"/>
          </a:xfrm>
          <a:prstGeom prst="rect">
            <a:avLst/>
          </a:prstGeom>
        </p:spPr>
        <p:txBody>
          <a:bodyPr anchor="b"/>
          <a:lstStyle>
            <a:lvl1pPr algn="l">
              <a:defRPr sz="2666" b="1"/>
            </a:lvl1pPr>
          </a:lstStyle>
          <a:p>
            <a:r>
              <a:rPr lang="en-US"/>
              <a:t>Click to edit Master title style</a:t>
            </a:r>
          </a:p>
        </p:txBody>
      </p:sp>
      <p:sp>
        <p:nvSpPr>
          <p:cNvPr id="3" name="Content Placeholder 2"/>
          <p:cNvSpPr>
            <a:spLocks noGrp="1"/>
          </p:cNvSpPr>
          <p:nvPr>
            <p:ph idx="1"/>
          </p:nvPr>
        </p:nvSpPr>
        <p:spPr>
          <a:xfrm>
            <a:off x="4765492" y="1092201"/>
            <a:ext cx="6813892" cy="5033964"/>
          </a:xfrm>
        </p:spPr>
        <p:txBody>
          <a:bodyPr>
            <a:normAutofit/>
          </a:bodyPr>
          <a:lstStyle>
            <a:lvl1pPr>
              <a:defRPr sz="3199"/>
            </a:lvl1pPr>
            <a:lvl2pPr>
              <a:defRPr sz="2666"/>
            </a:lvl2pPr>
            <a:lvl3pPr>
              <a:defRPr sz="2399"/>
            </a:lvl3pPr>
            <a:lvl4pPr>
              <a:defRPr sz="2133"/>
            </a:lvl4pPr>
            <a:lvl5pPr>
              <a:defRPr sz="2133"/>
            </a:lvl5pPr>
            <a:lvl6pPr>
              <a:defRPr sz="2666"/>
            </a:lvl6pPr>
            <a:lvl7pPr>
              <a:defRPr sz="2666"/>
            </a:lvl7pPr>
            <a:lvl8pPr>
              <a:defRPr sz="2666"/>
            </a:lvl8pPr>
            <a:lvl9pPr>
              <a:defRPr sz="266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443" y="2311401"/>
            <a:ext cx="4010039" cy="3814764"/>
          </a:xfrm>
        </p:spPr>
        <p:txBody>
          <a:bodyPr/>
          <a:lstStyle>
            <a:lvl1pPr marL="0" indent="0">
              <a:buNone/>
              <a:defRPr sz="1866"/>
            </a:lvl1pPr>
            <a:lvl2pPr marL="609448" indent="0">
              <a:buNone/>
              <a:defRPr sz="1600"/>
            </a:lvl2pPr>
            <a:lvl3pPr marL="1218895" indent="0">
              <a:buNone/>
              <a:defRPr sz="1333"/>
            </a:lvl3pPr>
            <a:lvl4pPr marL="1828343" indent="0">
              <a:buNone/>
              <a:defRPr sz="1200"/>
            </a:lvl4pPr>
            <a:lvl5pPr marL="2437790" indent="0">
              <a:buNone/>
              <a:defRPr sz="1200"/>
            </a:lvl5pPr>
            <a:lvl6pPr marL="3047238" indent="0">
              <a:buNone/>
              <a:defRPr sz="1200"/>
            </a:lvl6pPr>
            <a:lvl7pPr marL="3656686" indent="0">
              <a:buNone/>
              <a:defRPr sz="1200"/>
            </a:lvl7pPr>
            <a:lvl8pPr marL="4266133" indent="0">
              <a:buNone/>
              <a:defRPr sz="1200"/>
            </a:lvl8pPr>
            <a:lvl9pPr marL="4875581" indent="0">
              <a:buNone/>
              <a:defRPr sz="12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A yellow circle with black letters and a black background&#10;&#10;Description automatically generated">
            <a:extLst>
              <a:ext uri="{FF2B5EF4-FFF2-40B4-BE49-F238E27FC236}">
                <a16:creationId xmlns:a16="http://schemas.microsoft.com/office/drawing/2014/main" id="{40C7AE83-204E-A484-7237-A7EA3EBC4D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3525707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a:prstGeom prst="rect">
            <a:avLst/>
          </a:prstGeom>
        </p:spPr>
        <p:txBody>
          <a:bodyPr anchor="b"/>
          <a:lstStyle>
            <a:lvl1pPr algn="l">
              <a:defRPr sz="2666" b="1"/>
            </a:lvl1pPr>
          </a:lstStyle>
          <a:p>
            <a:r>
              <a:rPr lang="en-US"/>
              <a:t>Click to edit Master title style</a:t>
            </a:r>
          </a:p>
        </p:txBody>
      </p:sp>
      <p:sp>
        <p:nvSpPr>
          <p:cNvPr id="3" name="Picture Placeholder 2"/>
          <p:cNvSpPr>
            <a:spLocks noGrp="1"/>
          </p:cNvSpPr>
          <p:nvPr>
            <p:ph type="pic" idx="1"/>
          </p:nvPr>
        </p:nvSpPr>
        <p:spPr>
          <a:xfrm>
            <a:off x="2389095" y="1193799"/>
            <a:ext cx="7313295" cy="3533775"/>
          </a:xfrm>
        </p:spPr>
        <p:txBody>
          <a:bodyPr/>
          <a:lstStyle>
            <a:lvl1pPr marL="0" indent="0">
              <a:buNone/>
              <a:defRPr sz="4266"/>
            </a:lvl1pPr>
            <a:lvl2pPr marL="609448" indent="0">
              <a:buNone/>
              <a:defRPr sz="3732"/>
            </a:lvl2pPr>
            <a:lvl3pPr marL="1218895" indent="0">
              <a:buNone/>
              <a:defRPr sz="3199"/>
            </a:lvl3pPr>
            <a:lvl4pPr marL="1828343" indent="0">
              <a:buNone/>
              <a:defRPr sz="2666"/>
            </a:lvl4pPr>
            <a:lvl5pPr marL="2437790"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866"/>
            </a:lvl1pPr>
            <a:lvl2pPr marL="609448" indent="0">
              <a:buNone/>
              <a:defRPr sz="1600"/>
            </a:lvl2pPr>
            <a:lvl3pPr marL="1218895" indent="0">
              <a:buNone/>
              <a:defRPr sz="1333"/>
            </a:lvl3pPr>
            <a:lvl4pPr marL="1828343" indent="0">
              <a:buNone/>
              <a:defRPr sz="1200"/>
            </a:lvl4pPr>
            <a:lvl5pPr marL="2437790" indent="0">
              <a:buNone/>
              <a:defRPr sz="1200"/>
            </a:lvl5pPr>
            <a:lvl6pPr marL="3047238" indent="0">
              <a:buNone/>
              <a:defRPr sz="1200"/>
            </a:lvl6pPr>
            <a:lvl7pPr marL="3656686" indent="0">
              <a:buNone/>
              <a:defRPr sz="1200"/>
            </a:lvl7pPr>
            <a:lvl8pPr marL="4266133" indent="0">
              <a:buNone/>
              <a:defRPr sz="1200"/>
            </a:lvl8pPr>
            <a:lvl9pPr marL="4875581" indent="0">
              <a:buNone/>
              <a:defRPr sz="12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A yellow circle with black letters and a black background&#10;&#10;Description automatically generated">
            <a:extLst>
              <a:ext uri="{FF2B5EF4-FFF2-40B4-BE49-F238E27FC236}">
                <a16:creationId xmlns:a16="http://schemas.microsoft.com/office/drawing/2014/main" id="{23DAEE89-C03B-1705-0782-CE3B90349AF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24535472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FDBE062A-C013-A203-17DC-F9C61DBF2E3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4614384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836898" y="1396999"/>
            <a:ext cx="2742486" cy="4729164"/>
          </a:xfrm>
          <a:prstGeom prst="rect">
            <a:avLst/>
          </a:prstGeom>
        </p:spPr>
        <p:txBody>
          <a:bodyPr vert="eaVert"/>
          <a:lstStyle/>
          <a:p>
            <a:r>
              <a:rPr lang="en-US" dirty="0"/>
              <a:t>Click to edit title style</a:t>
            </a:r>
          </a:p>
        </p:txBody>
      </p:sp>
      <p:sp>
        <p:nvSpPr>
          <p:cNvPr id="3" name="Vertical Text Placeholder 2"/>
          <p:cNvSpPr>
            <a:spLocks noGrp="1"/>
          </p:cNvSpPr>
          <p:nvPr>
            <p:ph type="body" orient="vert" idx="1"/>
          </p:nvPr>
        </p:nvSpPr>
        <p:spPr>
          <a:xfrm>
            <a:off x="609441" y="1396999"/>
            <a:ext cx="8024310" cy="47291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CA6DBE16-F08A-6A41-329C-56621EE536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17839522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3">
            <a:lum/>
          </a:blip>
          <a:srcRect/>
          <a:stretch>
            <a:fillRect b="-2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441" y="1803400"/>
            <a:ext cx="10969943" cy="1727200"/>
          </a:xfrm>
          <a:prstGeom prst="rect">
            <a:avLst/>
          </a:prstGeom>
        </p:spPr>
        <p:txBody>
          <a:bodyPr/>
          <a:lstStyle>
            <a:lvl1pPr algn="l">
              <a:defRPr sz="7998" b="1">
                <a:gradFill flip="none" rotWithShape="1">
                  <a:gsLst>
                    <a:gs pos="0">
                      <a:srgbClr val="0070C0"/>
                    </a:gs>
                    <a:gs pos="100000">
                      <a:srgbClr val="00B0F0"/>
                    </a:gs>
                  </a:gsLst>
                  <a:lin ang="16200000" scaled="1"/>
                  <a:tileRect/>
                </a:gradFill>
                <a:effectLst/>
              </a:defRPr>
            </a:lvl1pPr>
          </a:lstStyle>
          <a:p>
            <a:r>
              <a:rPr lang="en-US"/>
              <a:t>Thank You</a:t>
            </a:r>
            <a:endParaRPr lang="en-US" dirty="0"/>
          </a:p>
        </p:txBody>
      </p:sp>
      <p:sp>
        <p:nvSpPr>
          <p:cNvPr id="3" name="Subtitle 2"/>
          <p:cNvSpPr>
            <a:spLocks noGrp="1"/>
          </p:cNvSpPr>
          <p:nvPr>
            <p:ph type="subTitle" idx="1" hasCustomPrompt="1"/>
          </p:nvPr>
        </p:nvSpPr>
        <p:spPr>
          <a:xfrm>
            <a:off x="609441" y="3530600"/>
            <a:ext cx="10969943" cy="1219200"/>
          </a:xfrm>
        </p:spPr>
        <p:txBody>
          <a:bodyPr/>
          <a:lstStyle>
            <a:lvl1pPr marL="0" indent="0" algn="l">
              <a:buNone/>
              <a:defRPr>
                <a:solidFill>
                  <a:schemeClr val="tx1">
                    <a:lumMod val="85000"/>
                    <a:lumOff val="15000"/>
                  </a:schemeClr>
                </a:solidFill>
                <a:effectLst/>
              </a:defRPr>
            </a:lvl1pPr>
            <a:lvl2pPr marL="609448" indent="0" algn="ctr">
              <a:buNone/>
              <a:defRPr>
                <a:solidFill>
                  <a:schemeClr val="tx1">
                    <a:tint val="75000"/>
                  </a:schemeClr>
                </a:solidFill>
              </a:defRPr>
            </a:lvl2pPr>
            <a:lvl3pPr marL="1218895" indent="0" algn="ctr">
              <a:buNone/>
              <a:defRPr>
                <a:solidFill>
                  <a:schemeClr val="tx1">
                    <a:tint val="75000"/>
                  </a:schemeClr>
                </a:solidFill>
              </a:defRPr>
            </a:lvl3pPr>
            <a:lvl4pPr marL="1828343" indent="0" algn="ctr">
              <a:buNone/>
              <a:defRPr>
                <a:solidFill>
                  <a:schemeClr val="tx1">
                    <a:tint val="75000"/>
                  </a:schemeClr>
                </a:solidFill>
              </a:defRPr>
            </a:lvl4pPr>
            <a:lvl5pPr marL="2437790"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a:t>Contact Information</a:t>
            </a:r>
            <a:endParaRPr lang="en-US" dirty="0"/>
          </a:p>
        </p:txBody>
      </p:sp>
      <p:pic>
        <p:nvPicPr>
          <p:cNvPr id="4" name="Picture 3" descr="A yellow circle with black letters and a black background&#10;&#10;Description automatically generated">
            <a:extLst>
              <a:ext uri="{FF2B5EF4-FFF2-40B4-BE49-F238E27FC236}">
                <a16:creationId xmlns:a16="http://schemas.microsoft.com/office/drawing/2014/main" id="{624E307F-BC23-D6AD-3DDE-45757A637AC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228451747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4/29/2025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4/29/2025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3.jp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4/29/2025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1" r:id="rId10"/>
    <p:sldLayoutId id="2147483672" r:id="rId11"/>
    <p:sldLayoutId id="2147483673" r:id="rId12"/>
    <p:sldLayoutId id="2147483674" r:id="rId13"/>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441" y="1295401"/>
            <a:ext cx="10969943" cy="483076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940CB006-912F-44E1-9560-9CBFEBE946EF}" type="datetime4">
              <a:rPr lang="en-US" smtClean="0"/>
              <a:t>April 29, 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a:t>slidemodel.com</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8702398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hf hdr="0"/>
  <p:txStyles>
    <p:titleStyle>
      <a:lvl1pPr algn="l" defTabSz="1218895" rtl="0" eaLnBrk="1" latinLnBrk="0" hangingPunct="1">
        <a:spcBef>
          <a:spcPct val="0"/>
        </a:spcBef>
        <a:buNone/>
        <a:defRPr lang="en-US" sz="3732" b="1" kern="1200" dirty="0">
          <a:gradFill flip="none" rotWithShape="1">
            <a:gsLst>
              <a:gs pos="0">
                <a:srgbClr val="26588D"/>
              </a:gs>
              <a:gs pos="100000">
                <a:srgbClr val="4197C6"/>
              </a:gs>
            </a:gsLst>
            <a:lin ang="16200000" scaled="1"/>
            <a:tileRect/>
          </a:gradFill>
          <a:latin typeface="Arial" pitchFamily="34" charset="0"/>
          <a:ea typeface="+mj-ea"/>
          <a:cs typeface="Arial" pitchFamily="34" charset="0"/>
        </a:defRPr>
      </a:lvl1pPr>
    </p:titleStyle>
    <p:bodyStyle>
      <a:lvl1pPr marL="457086" indent="-457086" algn="l" defTabSz="1218895" rtl="0" eaLnBrk="1" latinLnBrk="0" hangingPunct="1">
        <a:spcBef>
          <a:spcPct val="20000"/>
        </a:spcBef>
        <a:buFont typeface="Arial" pitchFamily="34" charset="0"/>
        <a:buChar char="•"/>
        <a:defRPr sz="3199" kern="1200">
          <a:solidFill>
            <a:schemeClr val="tx1"/>
          </a:solidFill>
          <a:latin typeface="+mn-lt"/>
          <a:ea typeface="+mn-ea"/>
          <a:cs typeface="+mn-cs"/>
        </a:defRPr>
      </a:lvl1pPr>
      <a:lvl2pPr marL="990352" indent="-380905"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2pPr>
      <a:lvl3pPr marL="1523619" indent="-304724" algn="l" defTabSz="1218895" rtl="0" eaLnBrk="1" latinLnBrk="0" hangingPunct="1">
        <a:spcBef>
          <a:spcPct val="20000"/>
        </a:spcBef>
        <a:buFont typeface="Arial" pitchFamily="34" charset="0"/>
        <a:buChar char="•"/>
        <a:defRPr sz="2399" kern="1200">
          <a:solidFill>
            <a:schemeClr val="tx1"/>
          </a:solidFill>
          <a:latin typeface="+mn-lt"/>
          <a:ea typeface="+mn-ea"/>
          <a:cs typeface="+mn-cs"/>
        </a:defRPr>
      </a:lvl3pPr>
      <a:lvl4pPr marL="2133067" indent="-304724" algn="l" defTabSz="1218895" rtl="0" eaLnBrk="1" latinLnBrk="0" hangingPunct="1">
        <a:spcBef>
          <a:spcPct val="20000"/>
        </a:spcBef>
        <a:buFont typeface="Arial" pitchFamily="34" charset="0"/>
        <a:buChar char="–"/>
        <a:defRPr sz="2133" kern="1200">
          <a:solidFill>
            <a:schemeClr val="tx1"/>
          </a:solidFill>
          <a:latin typeface="+mn-lt"/>
          <a:ea typeface="+mn-ea"/>
          <a:cs typeface="+mn-cs"/>
        </a:defRPr>
      </a:lvl4pPr>
      <a:lvl5pPr marL="2742514" indent="-304724" algn="l" defTabSz="1218895" rtl="0" eaLnBrk="1" latinLnBrk="0" hangingPunct="1">
        <a:spcBef>
          <a:spcPct val="20000"/>
        </a:spcBef>
        <a:buFont typeface="Arial" pitchFamily="34" charset="0"/>
        <a:buChar char="»"/>
        <a:defRPr sz="2133" kern="1200">
          <a:solidFill>
            <a:schemeClr val="tx1"/>
          </a:solidFill>
          <a:latin typeface="+mn-lt"/>
          <a:ea typeface="+mn-ea"/>
          <a:cs typeface="+mn-cs"/>
        </a:defRPr>
      </a:lvl5pPr>
      <a:lvl6pPr marL="3351962"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409"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85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305"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www.sap.com/products/technology-platform/build.html"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hyperlink" Target="http://www.dribbble.com/"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Build Apps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2</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8F21ED3-353A-6D0C-0BD8-5F91E5C66007}"/>
              </a:ext>
            </a:extLst>
          </p:cNvPr>
          <p:cNvSpPr>
            <a:spLocks noGrp="1"/>
          </p:cNvSpPr>
          <p:nvPr>
            <p:ph type="ftr" sz="quarter" idx="11"/>
          </p:nvPr>
        </p:nvSpPr>
        <p:spPr/>
        <p:txBody>
          <a:bodyPr/>
          <a:lstStyle/>
          <a:p>
            <a:r>
              <a:rPr lang="en-US"/>
              <a:t>www.anubhavtrainings.com</a:t>
            </a:r>
            <a:endParaRPr lang="en-US" dirty="0"/>
          </a:p>
        </p:txBody>
      </p:sp>
      <p:sp>
        <p:nvSpPr>
          <p:cNvPr id="3" name="Slide Number Placeholder 2">
            <a:extLst>
              <a:ext uri="{FF2B5EF4-FFF2-40B4-BE49-F238E27FC236}">
                <a16:creationId xmlns:a16="http://schemas.microsoft.com/office/drawing/2014/main" id="{F6C2B81E-7681-2654-0EBF-267249150716}"/>
              </a:ext>
            </a:extLst>
          </p:cNvPr>
          <p:cNvSpPr>
            <a:spLocks noGrp="1"/>
          </p:cNvSpPr>
          <p:nvPr>
            <p:ph type="sldNum" sz="quarter" idx="12"/>
          </p:nvPr>
        </p:nvSpPr>
        <p:spPr/>
        <p:txBody>
          <a:bodyPr/>
          <a:lstStyle/>
          <a:p>
            <a:fld id="{B6F15528-21DE-4FAA-801E-634DDDAF4B2B}" type="slidenum">
              <a:rPr lang="en-US" smtClean="0"/>
              <a:pPr/>
              <a:t>10</a:t>
            </a:fld>
            <a:endParaRPr lang="en-US"/>
          </a:p>
        </p:txBody>
      </p:sp>
      <p:sp>
        <p:nvSpPr>
          <p:cNvPr id="4" name="Title 3">
            <a:extLst>
              <a:ext uri="{FF2B5EF4-FFF2-40B4-BE49-F238E27FC236}">
                <a16:creationId xmlns:a16="http://schemas.microsoft.com/office/drawing/2014/main" id="{3FF64436-2F43-F950-147E-D085DF428132}"/>
              </a:ext>
            </a:extLst>
          </p:cNvPr>
          <p:cNvSpPr>
            <a:spLocks noGrp="1"/>
          </p:cNvSpPr>
          <p:nvPr>
            <p:ph type="title"/>
          </p:nvPr>
        </p:nvSpPr>
        <p:spPr/>
        <p:txBody>
          <a:bodyPr/>
          <a:lstStyle/>
          <a:p>
            <a:r>
              <a:rPr lang="en-IN" dirty="0"/>
              <a:t>What is SAP Build</a:t>
            </a:r>
          </a:p>
        </p:txBody>
      </p:sp>
      <p:pic>
        <p:nvPicPr>
          <p:cNvPr id="6" name="Picture 5">
            <a:extLst>
              <a:ext uri="{FF2B5EF4-FFF2-40B4-BE49-F238E27FC236}">
                <a16:creationId xmlns:a16="http://schemas.microsoft.com/office/drawing/2014/main" id="{12262289-2289-7C0B-846C-54CB9DB46751}"/>
              </a:ext>
            </a:extLst>
          </p:cNvPr>
          <p:cNvPicPr>
            <a:picLocks noChangeAspect="1"/>
          </p:cNvPicPr>
          <p:nvPr/>
        </p:nvPicPr>
        <p:blipFill>
          <a:blip r:embed="rId2"/>
          <a:srcRect t="15260"/>
          <a:stretch/>
        </p:blipFill>
        <p:spPr>
          <a:xfrm>
            <a:off x="1015736" y="1499104"/>
            <a:ext cx="9948583" cy="4448962"/>
          </a:xfrm>
          <a:prstGeom prst="rect">
            <a:avLst/>
          </a:prstGeom>
        </p:spPr>
      </p:pic>
    </p:spTree>
    <p:extLst>
      <p:ext uri="{BB962C8B-B14F-4D97-AF65-F5344CB8AC3E}">
        <p14:creationId xmlns:p14="http://schemas.microsoft.com/office/powerpoint/2010/main" val="907971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8D3F9BD-4E27-6192-EB51-0968D95CF1E7}"/>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7FCAD42C-50B2-164A-AAAF-7E47D209AA25}"/>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11</a:t>
            </a:fld>
            <a:endParaRPr lang="en-US" dirty="0"/>
          </a:p>
        </p:txBody>
      </p:sp>
      <p:sp>
        <p:nvSpPr>
          <p:cNvPr id="5" name="Title 4">
            <a:extLst>
              <a:ext uri="{FF2B5EF4-FFF2-40B4-BE49-F238E27FC236}">
                <a16:creationId xmlns:a16="http://schemas.microsoft.com/office/drawing/2014/main" id="{B7055351-1DEC-8E55-15D8-AB8288783B4E}"/>
              </a:ext>
            </a:extLst>
          </p:cNvPr>
          <p:cNvSpPr>
            <a:spLocks noGrp="1"/>
          </p:cNvSpPr>
          <p:nvPr>
            <p:ph type="title"/>
          </p:nvPr>
        </p:nvSpPr>
        <p:spPr>
          <a:xfrm>
            <a:off x="101573" y="178647"/>
            <a:ext cx="10969943" cy="711016"/>
          </a:xfrm>
        </p:spPr>
        <p:txBody>
          <a:bodyPr/>
          <a:lstStyle/>
          <a:p>
            <a:r>
              <a:rPr lang="en-IN" sz="3333" dirty="0"/>
              <a:t>Key Capabilities</a:t>
            </a:r>
          </a:p>
        </p:txBody>
      </p:sp>
      <p:pic>
        <p:nvPicPr>
          <p:cNvPr id="1028" name="Picture 4" descr="SAP Build Apps overview of the capabilities">
            <a:extLst>
              <a:ext uri="{FF2B5EF4-FFF2-40B4-BE49-F238E27FC236}">
                <a16:creationId xmlns:a16="http://schemas.microsoft.com/office/drawing/2014/main" id="{7075BD8F-8559-5D0D-576F-D7C7AA2FFA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702251"/>
            <a:ext cx="12188825" cy="4594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91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F5AE5-C23B-092A-2E6C-32EA3DD6D013}"/>
            </a:ext>
          </a:extLst>
        </p:cNvPr>
        <p:cNvGrpSpPr/>
        <p:nvPr/>
      </p:nvGrpSpPr>
      <p:grpSpPr>
        <a:xfrm>
          <a:off x="0" y="0"/>
          <a:ext cx="0" cy="0"/>
          <a:chOff x="0" y="0"/>
          <a:chExt cx="0" cy="0"/>
        </a:xfrm>
      </p:grpSpPr>
      <p:pic>
        <p:nvPicPr>
          <p:cNvPr id="2050" name="Picture 2" descr="A diagram of a company's company's company's company's company's company's company's company's company's company's company's company'&#10;&#10;Description automatically generated">
            <a:extLst>
              <a:ext uri="{FF2B5EF4-FFF2-40B4-BE49-F238E27FC236}">
                <a16:creationId xmlns:a16="http://schemas.microsoft.com/office/drawing/2014/main" id="{1C7BA0E0-A7F9-3748-1806-D7C61AE628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1734" r="49074"/>
          <a:stretch/>
        </p:blipFill>
        <p:spPr bwMode="auto">
          <a:xfrm>
            <a:off x="609441" y="1295956"/>
            <a:ext cx="5586545" cy="4829506"/>
          </a:xfrm>
          <a:prstGeom prst="rect">
            <a:avLst/>
          </a:prstGeom>
          <a:solidFill>
            <a:srgbClr val="FFFFFF"/>
          </a:solidFill>
        </p:spPr>
      </p:pic>
      <p:sp>
        <p:nvSpPr>
          <p:cNvPr id="3" name="Footer Placeholder 2">
            <a:extLst>
              <a:ext uri="{FF2B5EF4-FFF2-40B4-BE49-F238E27FC236}">
                <a16:creationId xmlns:a16="http://schemas.microsoft.com/office/drawing/2014/main" id="{FD97A5B3-F9B4-8C7B-9264-A48D8CB18EAE}"/>
              </a:ext>
            </a:extLst>
          </p:cNvPr>
          <p:cNvSpPr>
            <a:spLocks noGrp="1"/>
          </p:cNvSpPr>
          <p:nvPr>
            <p:ph type="ftr" sz="quarter" idx="11"/>
          </p:nvPr>
        </p:nvSpPr>
        <p:spPr>
          <a:xfrm>
            <a:off x="4164515" y="6355588"/>
            <a:ext cx="3859795" cy="365030"/>
          </a:xfrm>
        </p:spPr>
        <p:txBody>
          <a:bodyPr anchor="ctr">
            <a:normAutofit/>
          </a:bodyPr>
          <a:lstStyle/>
          <a:p>
            <a:pPr>
              <a:lnSpc>
                <a:spcPct val="90000"/>
              </a:lnSpc>
              <a:spcAft>
                <a:spcPts val="800"/>
              </a:spcAft>
            </a:pPr>
            <a:r>
              <a:rPr lang="en-US"/>
              <a:t>www.anubhavtrainings.com</a:t>
            </a:r>
          </a:p>
        </p:txBody>
      </p:sp>
      <p:sp>
        <p:nvSpPr>
          <p:cNvPr id="4" name="Slide Number Placeholder 3">
            <a:extLst>
              <a:ext uri="{FF2B5EF4-FFF2-40B4-BE49-F238E27FC236}">
                <a16:creationId xmlns:a16="http://schemas.microsoft.com/office/drawing/2014/main" id="{B41D26CC-B899-0457-9164-2692EBC81C4A}"/>
              </a:ext>
            </a:extLst>
          </p:cNvPr>
          <p:cNvSpPr>
            <a:spLocks noGrp="1"/>
          </p:cNvSpPr>
          <p:nvPr>
            <p:ph type="sldNum" sz="quarter" idx="12"/>
          </p:nvPr>
        </p:nvSpPr>
        <p:spPr>
          <a:xfrm>
            <a:off x="609441" y="6355588"/>
            <a:ext cx="2844059" cy="365030"/>
          </a:xfrm>
        </p:spPr>
        <p:txBody>
          <a:bodyPr anchor="ctr">
            <a:normAutofit/>
          </a:bodyPr>
          <a:lstStyle/>
          <a:p>
            <a:pPr>
              <a:lnSpc>
                <a:spcPct val="90000"/>
              </a:lnSpc>
              <a:spcAft>
                <a:spcPts val="800"/>
              </a:spcAft>
            </a:pPr>
            <a:fld id="{B6F15528-21DE-4FAA-801E-634DDDAF4B2B}" type="slidenum">
              <a:rPr lang="en-US" smtClean="0"/>
              <a:pPr>
                <a:lnSpc>
                  <a:spcPct val="90000"/>
                </a:lnSpc>
                <a:spcAft>
                  <a:spcPts val="800"/>
                </a:spcAft>
              </a:pPr>
              <a:t>12</a:t>
            </a:fld>
            <a:endParaRPr lang="en-US"/>
          </a:p>
        </p:txBody>
      </p:sp>
      <p:sp>
        <p:nvSpPr>
          <p:cNvPr id="2057" name="Title 4">
            <a:extLst>
              <a:ext uri="{FF2B5EF4-FFF2-40B4-BE49-F238E27FC236}">
                <a16:creationId xmlns:a16="http://schemas.microsoft.com/office/drawing/2014/main" id="{AACA3318-ABA3-C55F-FC09-CEE86E9838D2}"/>
              </a:ext>
            </a:extLst>
          </p:cNvPr>
          <p:cNvSpPr>
            <a:spLocks noGrp="1"/>
          </p:cNvSpPr>
          <p:nvPr>
            <p:ph type="title"/>
          </p:nvPr>
        </p:nvSpPr>
        <p:spPr>
          <a:xfrm>
            <a:off x="609441" y="584942"/>
            <a:ext cx="10969943" cy="711016"/>
          </a:xfrm>
        </p:spPr>
        <p:txBody>
          <a:bodyPr/>
          <a:lstStyle/>
          <a:p>
            <a:r>
              <a:rPr lang="en-US" dirty="0">
                <a:latin typeface="Cooper Black" panose="0208090404030B020404" pitchFamily="18" charset="0"/>
              </a:rPr>
              <a:t>What is fusion Team?</a:t>
            </a:r>
          </a:p>
        </p:txBody>
      </p:sp>
      <p:pic>
        <p:nvPicPr>
          <p:cNvPr id="2" name="Picture 2" descr="A diagram of a company's company's company's company's company's company's company's company's company's company's company's company'&#10;&#10;Description automatically generated">
            <a:extLst>
              <a:ext uri="{FF2B5EF4-FFF2-40B4-BE49-F238E27FC236}">
                <a16:creationId xmlns:a16="http://schemas.microsoft.com/office/drawing/2014/main" id="{C77AC5DC-B5C3-7973-DE5B-EDDA3B490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0926" t="21734"/>
          <a:stretch/>
        </p:blipFill>
        <p:spPr bwMode="auto">
          <a:xfrm>
            <a:off x="6399132" y="1295955"/>
            <a:ext cx="5383398" cy="4829506"/>
          </a:xfrm>
          <a:prstGeom prst="rect">
            <a:avLst/>
          </a:prstGeom>
          <a:solidFill>
            <a:srgbClr val="FFFFFF"/>
          </a:solidFill>
        </p:spPr>
      </p:pic>
    </p:spTree>
    <p:extLst>
      <p:ext uri="{BB962C8B-B14F-4D97-AF65-F5344CB8AC3E}">
        <p14:creationId xmlns:p14="http://schemas.microsoft.com/office/powerpoint/2010/main" val="271656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6E8A3-9F74-A7C0-0087-DDBF9527FEC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926A3DC-05DA-339D-BDEF-843C03B86D3B}"/>
              </a:ext>
            </a:extLst>
          </p:cNvPr>
          <p:cNvSpPr>
            <a:spLocks noGrp="1"/>
          </p:cNvSpPr>
          <p:nvPr>
            <p:ph type="ftr" sz="quarter" idx="11"/>
          </p:nvPr>
        </p:nvSpPr>
        <p:spPr>
          <a:xfrm>
            <a:off x="4164515" y="6355588"/>
            <a:ext cx="3859795" cy="365030"/>
          </a:xfrm>
        </p:spPr>
        <p:txBody>
          <a:bodyPr anchor="ctr">
            <a:normAutofit/>
          </a:bodyPr>
          <a:lstStyle/>
          <a:p>
            <a:pPr>
              <a:lnSpc>
                <a:spcPct val="90000"/>
              </a:lnSpc>
              <a:spcAft>
                <a:spcPts val="800"/>
              </a:spcAft>
            </a:pPr>
            <a:r>
              <a:rPr lang="en-US" dirty="0"/>
              <a:t>www.anubhavtrainings.com</a:t>
            </a:r>
            <a:endParaRPr lang="en-US"/>
          </a:p>
        </p:txBody>
      </p:sp>
      <p:sp>
        <p:nvSpPr>
          <p:cNvPr id="4" name="Slide Number Placeholder 3">
            <a:extLst>
              <a:ext uri="{FF2B5EF4-FFF2-40B4-BE49-F238E27FC236}">
                <a16:creationId xmlns:a16="http://schemas.microsoft.com/office/drawing/2014/main" id="{4FAA0FF4-F89E-EA49-B96B-17FE1C3100BC}"/>
              </a:ext>
            </a:extLst>
          </p:cNvPr>
          <p:cNvSpPr>
            <a:spLocks noGrp="1"/>
          </p:cNvSpPr>
          <p:nvPr>
            <p:ph type="sldNum" sz="quarter" idx="12"/>
          </p:nvPr>
        </p:nvSpPr>
        <p:spPr>
          <a:xfrm>
            <a:off x="609441" y="6355588"/>
            <a:ext cx="2844059" cy="365030"/>
          </a:xfrm>
        </p:spPr>
        <p:txBody>
          <a:bodyPr anchor="ctr">
            <a:normAutofit/>
          </a:bodyPr>
          <a:lstStyle/>
          <a:p>
            <a:pPr>
              <a:lnSpc>
                <a:spcPct val="90000"/>
              </a:lnSpc>
              <a:spcAft>
                <a:spcPts val="800"/>
              </a:spcAft>
            </a:pPr>
            <a:fld id="{B6F15528-21DE-4FAA-801E-634DDDAF4B2B}" type="slidenum">
              <a:rPr lang="en-US" smtClean="0"/>
              <a:pPr>
                <a:lnSpc>
                  <a:spcPct val="90000"/>
                </a:lnSpc>
                <a:spcAft>
                  <a:spcPts val="800"/>
                </a:spcAft>
              </a:pPr>
              <a:t>13</a:t>
            </a:fld>
            <a:endParaRPr lang="en-US"/>
          </a:p>
        </p:txBody>
      </p:sp>
      <p:sp>
        <p:nvSpPr>
          <p:cNvPr id="3079" name="Title 4">
            <a:extLst>
              <a:ext uri="{FF2B5EF4-FFF2-40B4-BE49-F238E27FC236}">
                <a16:creationId xmlns:a16="http://schemas.microsoft.com/office/drawing/2014/main" id="{0531F886-6E8F-3157-6960-F972DB255F43}"/>
              </a:ext>
            </a:extLst>
          </p:cNvPr>
          <p:cNvSpPr>
            <a:spLocks noGrp="1"/>
          </p:cNvSpPr>
          <p:nvPr>
            <p:ph type="title"/>
          </p:nvPr>
        </p:nvSpPr>
        <p:spPr>
          <a:xfrm>
            <a:off x="609441" y="584942"/>
            <a:ext cx="10969943" cy="711016"/>
          </a:xfrm>
        </p:spPr>
        <p:txBody>
          <a:bodyPr/>
          <a:lstStyle/>
          <a:p>
            <a:r>
              <a:rPr lang="en-US" dirty="0">
                <a:latin typeface="Cooper Black" panose="0208090404030B020404" pitchFamily="18" charset="0"/>
              </a:rPr>
              <a:t>Key role of professional developers?</a:t>
            </a:r>
          </a:p>
        </p:txBody>
      </p:sp>
      <p:pic>
        <p:nvPicPr>
          <p:cNvPr id="3076" name="Picture 4">
            <a:extLst>
              <a:ext uri="{FF2B5EF4-FFF2-40B4-BE49-F238E27FC236}">
                <a16:creationId xmlns:a16="http://schemas.microsoft.com/office/drawing/2014/main" id="{2D72A61C-CB71-687B-82E2-BE785A0BD7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203" r="53017"/>
          <a:stretch/>
        </p:blipFill>
        <p:spPr bwMode="auto">
          <a:xfrm>
            <a:off x="603902" y="1429273"/>
            <a:ext cx="5084217" cy="49711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C5FABE37-2258-C38A-D8F1-21AA0AE265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983" t="14203"/>
          <a:stretch/>
        </p:blipFill>
        <p:spPr bwMode="auto">
          <a:xfrm>
            <a:off x="5992839" y="1429273"/>
            <a:ext cx="5737224" cy="497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4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1000"/>
                                        <p:tgtEl>
                                          <p:spTgt spid="3076"/>
                                        </p:tgtEl>
                                      </p:cBhvr>
                                    </p:animEffect>
                                    <p:anim calcmode="lin" valueType="num">
                                      <p:cBhvr>
                                        <p:cTn id="8" dur="1000" fill="hold"/>
                                        <p:tgtEl>
                                          <p:spTgt spid="3076"/>
                                        </p:tgtEl>
                                        <p:attrNameLst>
                                          <p:attrName>ppt_x</p:attrName>
                                        </p:attrNameLst>
                                      </p:cBhvr>
                                      <p:tavLst>
                                        <p:tav tm="0">
                                          <p:val>
                                            <p:strVal val="#ppt_x"/>
                                          </p:val>
                                        </p:tav>
                                        <p:tav tm="100000">
                                          <p:val>
                                            <p:strVal val="#ppt_x"/>
                                          </p:val>
                                        </p:tav>
                                      </p:tavLst>
                                    </p:anim>
                                    <p:anim calcmode="lin" valueType="num">
                                      <p:cBhvr>
                                        <p:cTn id="9"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BAB68-5FC2-14DE-8E6C-1434727C211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DABA5B4-EF5E-86D2-A2E3-3D235EE17AB2}"/>
              </a:ext>
            </a:extLst>
          </p:cNvPr>
          <p:cNvSpPr>
            <a:spLocks noGrp="1"/>
          </p:cNvSpPr>
          <p:nvPr>
            <p:ph type="title"/>
          </p:nvPr>
        </p:nvSpPr>
        <p:spPr>
          <a:xfrm>
            <a:off x="609443" y="1092809"/>
            <a:ext cx="4010039" cy="1161748"/>
          </a:xfrm>
        </p:spPr>
        <p:txBody>
          <a:bodyPr anchor="b">
            <a:normAutofit/>
          </a:bodyPr>
          <a:lstStyle/>
          <a:p>
            <a:r>
              <a:rPr lang="en-US" b="1" kern="1200" dirty="0">
                <a:latin typeface="Arial" pitchFamily="34" charset="0"/>
                <a:ea typeface="+mj-ea"/>
                <a:cs typeface="Arial" pitchFamily="34" charset="0"/>
                <a:hlinkClick r:id="rId2"/>
              </a:rPr>
              <a:t>What is SAP Build?</a:t>
            </a:r>
            <a:endParaRPr lang="en-US" b="1" kern="1200" dirty="0">
              <a:latin typeface="Arial" pitchFamily="34" charset="0"/>
              <a:ea typeface="+mj-ea"/>
              <a:cs typeface="Arial" pitchFamily="34" charset="0"/>
            </a:endParaRPr>
          </a:p>
        </p:txBody>
      </p:sp>
      <p:pic>
        <p:nvPicPr>
          <p:cNvPr id="1026" name="Picture 2">
            <a:extLst>
              <a:ext uri="{FF2B5EF4-FFF2-40B4-BE49-F238E27FC236}">
                <a16:creationId xmlns:a16="http://schemas.microsoft.com/office/drawing/2014/main" id="{36FF75DD-F839-5B12-4F71-F93242EFE2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65491" y="1692729"/>
            <a:ext cx="6813892" cy="3832814"/>
          </a:xfrm>
          <a:prstGeom prst="rect">
            <a:avLst/>
          </a:prstGeom>
          <a:solidFill>
            <a:srgbClr val="FFFFFF"/>
          </a:solidFill>
        </p:spPr>
      </p:pic>
      <p:sp>
        <p:nvSpPr>
          <p:cNvPr id="6" name="TextBox 5">
            <a:extLst>
              <a:ext uri="{FF2B5EF4-FFF2-40B4-BE49-F238E27FC236}">
                <a16:creationId xmlns:a16="http://schemas.microsoft.com/office/drawing/2014/main" id="{1F3165B0-26D5-F09C-1C44-B710C15C84DE}"/>
              </a:ext>
            </a:extLst>
          </p:cNvPr>
          <p:cNvSpPr txBox="1"/>
          <p:nvPr/>
        </p:nvSpPr>
        <p:spPr>
          <a:xfrm>
            <a:off x="609443" y="2311691"/>
            <a:ext cx="4010039" cy="3813771"/>
          </a:xfrm>
          <a:prstGeom prst="rect">
            <a:avLst/>
          </a:prstGeom>
        </p:spPr>
        <p:txBody>
          <a:bodyPr vert="horz" lIns="121888" tIns="60944" rIns="121888" bIns="60944" rtlCol="0">
            <a:normAutofit/>
          </a:bodyPr>
          <a:lstStyle/>
          <a:p>
            <a:pPr>
              <a:spcBef>
                <a:spcPct val="20000"/>
              </a:spcBef>
            </a:pPr>
            <a:r>
              <a:rPr lang="en-US" sz="1866" dirty="0"/>
              <a:t>SAP Build is a user-friendly low-code/no-code platform within the SAP Business Technology Platform (SAP BTP), designed to empower users to create, customize, and enhance applications, automate workflows, and build business sites without the need for advanced coding skills. It includes three primary components:</a:t>
            </a:r>
          </a:p>
        </p:txBody>
      </p:sp>
      <p:sp>
        <p:nvSpPr>
          <p:cNvPr id="3" name="Footer Placeholder 2">
            <a:extLst>
              <a:ext uri="{FF2B5EF4-FFF2-40B4-BE49-F238E27FC236}">
                <a16:creationId xmlns:a16="http://schemas.microsoft.com/office/drawing/2014/main" id="{6578A131-FA27-9248-F207-3AAD054D9FBA}"/>
              </a:ext>
            </a:extLst>
          </p:cNvPr>
          <p:cNvSpPr>
            <a:spLocks noGrp="1"/>
          </p:cNvSpPr>
          <p:nvPr>
            <p:ph type="ftr" sz="quarter" idx="11"/>
          </p:nvPr>
        </p:nvSpPr>
        <p:spPr>
          <a:xfrm>
            <a:off x="4164515" y="6355588"/>
            <a:ext cx="3859795" cy="365030"/>
          </a:xfrm>
        </p:spPr>
        <p:txBody>
          <a:bodyPr vert="horz" lIns="121888" tIns="60944" rIns="121888" bIns="60944" rtlCol="0" anchor="ctr">
            <a:normAutofit/>
          </a:bodyPr>
          <a:lstStyle/>
          <a:p>
            <a:pPr>
              <a:lnSpc>
                <a:spcPct val="90000"/>
              </a:lnSpc>
              <a:spcAft>
                <a:spcPts val="8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5B505CC5-8DCC-CA30-9D2C-E6689D7FA228}"/>
              </a:ext>
            </a:extLst>
          </p:cNvPr>
          <p:cNvSpPr>
            <a:spLocks noGrp="1"/>
          </p:cNvSpPr>
          <p:nvPr>
            <p:ph type="sldNum" sz="quarter" idx="12"/>
          </p:nvPr>
        </p:nvSpPr>
        <p:spPr>
          <a:xfrm>
            <a:off x="8735324" y="6355588"/>
            <a:ext cx="2844059" cy="365030"/>
          </a:xfrm>
        </p:spPr>
        <p:txBody>
          <a:bodyPr vert="horz" lIns="121888" tIns="60944" rIns="121888" bIns="60944" rtlCol="0" anchor="ctr">
            <a:normAutofit/>
          </a:bodyPr>
          <a:lstStyle/>
          <a:p>
            <a:pPr>
              <a:lnSpc>
                <a:spcPct val="90000"/>
              </a:lnSpc>
              <a:spcAft>
                <a:spcPts val="800"/>
              </a:spcAft>
            </a:pPr>
            <a:fld id="{B6F15528-21DE-4FAA-801E-634DDDAF4B2B}" type="slidenum">
              <a:rPr lang="en-US" smtClean="0"/>
              <a:pPr>
                <a:lnSpc>
                  <a:spcPct val="90000"/>
                </a:lnSpc>
                <a:spcAft>
                  <a:spcPts val="800"/>
                </a:spcAft>
              </a:pPr>
              <a:t>14</a:t>
            </a:fld>
            <a:endParaRPr lang="en-US"/>
          </a:p>
        </p:txBody>
      </p:sp>
    </p:spTree>
    <p:extLst>
      <p:ext uri="{BB962C8B-B14F-4D97-AF65-F5344CB8AC3E}">
        <p14:creationId xmlns:p14="http://schemas.microsoft.com/office/powerpoint/2010/main" val="163759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1000"/>
                                        <p:tgtEl>
                                          <p:spTgt spid="1026"/>
                                        </p:tgtEl>
                                      </p:cBhvr>
                                    </p:animEffect>
                                    <p:anim calcmode="lin" valueType="num">
                                      <p:cBhvr>
                                        <p:cTn id="20" dur="1000" fill="hold"/>
                                        <p:tgtEl>
                                          <p:spTgt spid="1026"/>
                                        </p:tgtEl>
                                        <p:attrNameLst>
                                          <p:attrName>ppt_x</p:attrName>
                                        </p:attrNameLst>
                                      </p:cBhvr>
                                      <p:tavLst>
                                        <p:tav tm="0">
                                          <p:val>
                                            <p:strVal val="#ppt_x"/>
                                          </p:val>
                                        </p:tav>
                                        <p:tav tm="100000">
                                          <p:val>
                                            <p:strVal val="#ppt_x"/>
                                          </p:val>
                                        </p:tav>
                                      </p:tavLst>
                                    </p:anim>
                                    <p:anim calcmode="lin" valueType="num">
                                      <p:cBhvr>
                                        <p:cTn id="21"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2F5D4-BB09-A682-378C-98AC7EDEF26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BB3335-BF05-D02B-DC9C-E64C4DB55D03}"/>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44B3C5AC-BE0B-1738-31D6-CE1994652733}"/>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15</a:t>
            </a:fld>
            <a:endParaRPr lang="en-US" dirty="0"/>
          </a:p>
        </p:txBody>
      </p:sp>
      <p:sp>
        <p:nvSpPr>
          <p:cNvPr id="5" name="Title 4">
            <a:extLst>
              <a:ext uri="{FF2B5EF4-FFF2-40B4-BE49-F238E27FC236}">
                <a16:creationId xmlns:a16="http://schemas.microsoft.com/office/drawing/2014/main" id="{1C904701-5D28-CDDE-8638-2ECBBCBE0A7D}"/>
              </a:ext>
            </a:extLst>
          </p:cNvPr>
          <p:cNvSpPr>
            <a:spLocks noGrp="1"/>
          </p:cNvSpPr>
          <p:nvPr>
            <p:ph type="title"/>
          </p:nvPr>
        </p:nvSpPr>
        <p:spPr>
          <a:xfrm>
            <a:off x="101573" y="178647"/>
            <a:ext cx="10969943" cy="711016"/>
          </a:xfrm>
        </p:spPr>
        <p:txBody>
          <a:bodyPr/>
          <a:lstStyle/>
          <a:p>
            <a:r>
              <a:rPr lang="en-IN" sz="3333" dirty="0"/>
              <a:t>SAP Build Offerings?</a:t>
            </a:r>
          </a:p>
        </p:txBody>
      </p:sp>
      <p:sp>
        <p:nvSpPr>
          <p:cNvPr id="7" name="Rectangle 6">
            <a:extLst>
              <a:ext uri="{FF2B5EF4-FFF2-40B4-BE49-F238E27FC236}">
                <a16:creationId xmlns:a16="http://schemas.microsoft.com/office/drawing/2014/main" id="{2D4645BB-3A2A-F65C-F16C-5940DC1FF1FE}"/>
              </a:ext>
            </a:extLst>
          </p:cNvPr>
          <p:cNvSpPr/>
          <p:nvPr/>
        </p:nvSpPr>
        <p:spPr>
          <a:xfrm>
            <a:off x="101573" y="1092809"/>
            <a:ext cx="3501205" cy="5484971"/>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199"/>
          </a:p>
        </p:txBody>
      </p:sp>
      <p:sp>
        <p:nvSpPr>
          <p:cNvPr id="8" name="Rectangle 7">
            <a:extLst>
              <a:ext uri="{FF2B5EF4-FFF2-40B4-BE49-F238E27FC236}">
                <a16:creationId xmlns:a16="http://schemas.microsoft.com/office/drawing/2014/main" id="{E148CD1E-E062-8D8D-4F27-3A1302208063}"/>
              </a:ext>
            </a:extLst>
          </p:cNvPr>
          <p:cNvSpPr/>
          <p:nvPr/>
        </p:nvSpPr>
        <p:spPr>
          <a:xfrm>
            <a:off x="4319957" y="1092809"/>
            <a:ext cx="3501205" cy="5484971"/>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199"/>
          </a:p>
        </p:txBody>
      </p:sp>
      <p:sp>
        <p:nvSpPr>
          <p:cNvPr id="9" name="Rectangle 8">
            <a:extLst>
              <a:ext uri="{FF2B5EF4-FFF2-40B4-BE49-F238E27FC236}">
                <a16:creationId xmlns:a16="http://schemas.microsoft.com/office/drawing/2014/main" id="{12B9D0C5-DC7A-6F07-2053-4020B337752C}"/>
              </a:ext>
            </a:extLst>
          </p:cNvPr>
          <p:cNvSpPr/>
          <p:nvPr/>
        </p:nvSpPr>
        <p:spPr>
          <a:xfrm>
            <a:off x="8538342" y="1092809"/>
            <a:ext cx="3501205" cy="5484971"/>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199"/>
          </a:p>
        </p:txBody>
      </p:sp>
      <p:grpSp>
        <p:nvGrpSpPr>
          <p:cNvPr id="10" name="Group 9">
            <a:extLst>
              <a:ext uri="{FF2B5EF4-FFF2-40B4-BE49-F238E27FC236}">
                <a16:creationId xmlns:a16="http://schemas.microsoft.com/office/drawing/2014/main" id="{C737550D-FF4D-9586-2DA4-4BAF4E2094D9}"/>
              </a:ext>
            </a:extLst>
          </p:cNvPr>
          <p:cNvGrpSpPr/>
          <p:nvPr/>
        </p:nvGrpSpPr>
        <p:grpSpPr>
          <a:xfrm>
            <a:off x="1466294" y="1092809"/>
            <a:ext cx="1188225" cy="1388010"/>
            <a:chOff x="7264401" y="465138"/>
            <a:chExt cx="781050" cy="1000125"/>
          </a:xfrm>
          <a:solidFill>
            <a:schemeClr val="bg1"/>
          </a:solidFill>
        </p:grpSpPr>
        <p:sp>
          <p:nvSpPr>
            <p:cNvPr id="11" name="Freeform 7">
              <a:extLst>
                <a:ext uri="{FF2B5EF4-FFF2-40B4-BE49-F238E27FC236}">
                  <a16:creationId xmlns:a16="http://schemas.microsoft.com/office/drawing/2014/main" id="{143E7C46-73F4-B4E0-2F4D-459A11BFCE33}"/>
                </a:ext>
              </a:extLst>
            </p:cNvPr>
            <p:cNvSpPr>
              <a:spLocks noEditPoints="1"/>
            </p:cNvSpPr>
            <p:nvPr/>
          </p:nvSpPr>
          <p:spPr bwMode="auto">
            <a:xfrm>
              <a:off x="7264401" y="465138"/>
              <a:ext cx="781050" cy="1000125"/>
            </a:xfrm>
            <a:custGeom>
              <a:avLst/>
              <a:gdLst>
                <a:gd name="T0" fmla="*/ 443 w 459"/>
                <a:gd name="T1" fmla="*/ 35 h 587"/>
                <a:gd name="T2" fmla="*/ 358 w 459"/>
                <a:gd name="T3" fmla="*/ 121 h 587"/>
                <a:gd name="T4" fmla="*/ 353 w 459"/>
                <a:gd name="T5" fmla="*/ 154 h 587"/>
                <a:gd name="T6" fmla="*/ 327 w 459"/>
                <a:gd name="T7" fmla="*/ 192 h 587"/>
                <a:gd name="T8" fmla="*/ 323 w 459"/>
                <a:gd name="T9" fmla="*/ 211 h 587"/>
                <a:gd name="T10" fmla="*/ 231 w 459"/>
                <a:gd name="T11" fmla="*/ 349 h 587"/>
                <a:gd name="T12" fmla="*/ 227 w 459"/>
                <a:gd name="T13" fmla="*/ 340 h 587"/>
                <a:gd name="T14" fmla="*/ 249 w 459"/>
                <a:gd name="T15" fmla="*/ 291 h 587"/>
                <a:gd name="T16" fmla="*/ 250 w 459"/>
                <a:gd name="T17" fmla="*/ 291 h 587"/>
                <a:gd name="T18" fmla="*/ 280 w 459"/>
                <a:gd name="T19" fmla="*/ 247 h 587"/>
                <a:gd name="T20" fmla="*/ 239 w 459"/>
                <a:gd name="T21" fmla="*/ 191 h 587"/>
                <a:gd name="T22" fmla="*/ 2 w 459"/>
                <a:gd name="T23" fmla="*/ 371 h 587"/>
                <a:gd name="T24" fmla="*/ 350 w 459"/>
                <a:gd name="T25" fmla="*/ 284 h 587"/>
                <a:gd name="T26" fmla="*/ 334 w 459"/>
                <a:gd name="T27" fmla="*/ 248 h 587"/>
                <a:gd name="T28" fmla="*/ 348 w 459"/>
                <a:gd name="T29" fmla="*/ 229 h 587"/>
                <a:gd name="T30" fmla="*/ 365 w 459"/>
                <a:gd name="T31" fmla="*/ 219 h 587"/>
                <a:gd name="T32" fmla="*/ 392 w 459"/>
                <a:gd name="T33" fmla="*/ 181 h 587"/>
                <a:gd name="T34" fmla="*/ 421 w 459"/>
                <a:gd name="T35" fmla="*/ 165 h 587"/>
                <a:gd name="T36" fmla="*/ 443 w 459"/>
                <a:gd name="T37" fmla="*/ 35 h 587"/>
                <a:gd name="T38" fmla="*/ 81 w 459"/>
                <a:gd name="T39" fmla="*/ 404 h 587"/>
                <a:gd name="T40" fmla="*/ 52 w 459"/>
                <a:gd name="T41" fmla="*/ 392 h 587"/>
                <a:gd name="T42" fmla="*/ 63 w 459"/>
                <a:gd name="T43" fmla="*/ 363 h 587"/>
                <a:gd name="T44" fmla="*/ 93 w 459"/>
                <a:gd name="T45" fmla="*/ 374 h 587"/>
                <a:gd name="T46" fmla="*/ 81 w 459"/>
                <a:gd name="T47" fmla="*/ 404 h 587"/>
                <a:gd name="T48" fmla="*/ 103 w 459"/>
                <a:gd name="T49" fmla="*/ 313 h 587"/>
                <a:gd name="T50" fmla="*/ 68 w 459"/>
                <a:gd name="T51" fmla="*/ 300 h 587"/>
                <a:gd name="T52" fmla="*/ 82 w 459"/>
                <a:gd name="T53" fmla="*/ 265 h 587"/>
                <a:gd name="T54" fmla="*/ 116 w 459"/>
                <a:gd name="T55" fmla="*/ 278 h 587"/>
                <a:gd name="T56" fmla="*/ 103 w 459"/>
                <a:gd name="T57" fmla="*/ 313 h 587"/>
                <a:gd name="T58" fmla="*/ 168 w 459"/>
                <a:gd name="T59" fmla="*/ 237 h 587"/>
                <a:gd name="T60" fmla="*/ 127 w 459"/>
                <a:gd name="T61" fmla="*/ 222 h 587"/>
                <a:gd name="T62" fmla="*/ 142 w 459"/>
                <a:gd name="T63" fmla="*/ 181 h 587"/>
                <a:gd name="T64" fmla="*/ 183 w 459"/>
                <a:gd name="T65" fmla="*/ 196 h 587"/>
                <a:gd name="T66" fmla="*/ 168 w 459"/>
                <a:gd name="T67" fmla="*/ 237 h 587"/>
                <a:gd name="T68" fmla="*/ 276 w 459"/>
                <a:gd name="T69" fmla="*/ 363 h 587"/>
                <a:gd name="T70" fmla="*/ 250 w 459"/>
                <a:gd name="T71" fmla="*/ 363 h 587"/>
                <a:gd name="T72" fmla="*/ 293 w 459"/>
                <a:gd name="T73" fmla="*/ 304 h 587"/>
                <a:gd name="T74" fmla="*/ 298 w 459"/>
                <a:gd name="T75" fmla="*/ 313 h 587"/>
                <a:gd name="T76" fmla="*/ 276 w 459"/>
                <a:gd name="T77" fmla="*/ 363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9" h="587">
                  <a:moveTo>
                    <a:pt x="443" y="35"/>
                  </a:moveTo>
                  <a:cubicBezTo>
                    <a:pt x="424" y="77"/>
                    <a:pt x="371" y="103"/>
                    <a:pt x="358" y="121"/>
                  </a:cubicBezTo>
                  <a:cubicBezTo>
                    <a:pt x="351" y="131"/>
                    <a:pt x="350" y="143"/>
                    <a:pt x="353" y="154"/>
                  </a:cubicBezTo>
                  <a:cubicBezTo>
                    <a:pt x="327" y="192"/>
                    <a:pt x="327" y="192"/>
                    <a:pt x="327" y="192"/>
                  </a:cubicBezTo>
                  <a:cubicBezTo>
                    <a:pt x="323" y="198"/>
                    <a:pt x="322" y="205"/>
                    <a:pt x="323" y="211"/>
                  </a:cubicBezTo>
                  <a:cubicBezTo>
                    <a:pt x="231" y="349"/>
                    <a:pt x="231" y="349"/>
                    <a:pt x="231" y="349"/>
                  </a:cubicBezTo>
                  <a:cubicBezTo>
                    <a:pt x="230" y="346"/>
                    <a:pt x="228" y="343"/>
                    <a:pt x="227" y="340"/>
                  </a:cubicBezTo>
                  <a:cubicBezTo>
                    <a:pt x="220" y="321"/>
                    <a:pt x="229" y="299"/>
                    <a:pt x="249" y="291"/>
                  </a:cubicBezTo>
                  <a:cubicBezTo>
                    <a:pt x="250" y="291"/>
                    <a:pt x="250" y="291"/>
                    <a:pt x="250" y="291"/>
                  </a:cubicBezTo>
                  <a:cubicBezTo>
                    <a:pt x="280" y="247"/>
                    <a:pt x="280" y="247"/>
                    <a:pt x="280" y="247"/>
                  </a:cubicBezTo>
                  <a:cubicBezTo>
                    <a:pt x="252" y="251"/>
                    <a:pt x="229" y="249"/>
                    <a:pt x="239" y="191"/>
                  </a:cubicBezTo>
                  <a:cubicBezTo>
                    <a:pt x="274" y="0"/>
                    <a:pt x="0" y="160"/>
                    <a:pt x="2" y="371"/>
                  </a:cubicBezTo>
                  <a:cubicBezTo>
                    <a:pt x="5" y="587"/>
                    <a:pt x="357" y="439"/>
                    <a:pt x="350" y="284"/>
                  </a:cubicBezTo>
                  <a:cubicBezTo>
                    <a:pt x="349" y="264"/>
                    <a:pt x="343" y="253"/>
                    <a:pt x="334" y="248"/>
                  </a:cubicBezTo>
                  <a:cubicBezTo>
                    <a:pt x="348" y="229"/>
                    <a:pt x="348" y="229"/>
                    <a:pt x="348" y="229"/>
                  </a:cubicBezTo>
                  <a:cubicBezTo>
                    <a:pt x="355" y="228"/>
                    <a:pt x="361" y="225"/>
                    <a:pt x="365" y="219"/>
                  </a:cubicBezTo>
                  <a:cubicBezTo>
                    <a:pt x="392" y="181"/>
                    <a:pt x="392" y="181"/>
                    <a:pt x="392" y="181"/>
                  </a:cubicBezTo>
                  <a:cubicBezTo>
                    <a:pt x="403" y="181"/>
                    <a:pt x="414" y="175"/>
                    <a:pt x="421" y="165"/>
                  </a:cubicBezTo>
                  <a:cubicBezTo>
                    <a:pt x="453" y="120"/>
                    <a:pt x="459" y="64"/>
                    <a:pt x="443" y="35"/>
                  </a:cubicBezTo>
                  <a:close/>
                  <a:moveTo>
                    <a:pt x="81" y="404"/>
                  </a:moveTo>
                  <a:cubicBezTo>
                    <a:pt x="70" y="409"/>
                    <a:pt x="57" y="404"/>
                    <a:pt x="52" y="392"/>
                  </a:cubicBezTo>
                  <a:cubicBezTo>
                    <a:pt x="47" y="381"/>
                    <a:pt x="52" y="368"/>
                    <a:pt x="63" y="363"/>
                  </a:cubicBezTo>
                  <a:cubicBezTo>
                    <a:pt x="74" y="358"/>
                    <a:pt x="87" y="363"/>
                    <a:pt x="93" y="374"/>
                  </a:cubicBezTo>
                  <a:cubicBezTo>
                    <a:pt x="98" y="385"/>
                    <a:pt x="93" y="398"/>
                    <a:pt x="81" y="404"/>
                  </a:cubicBezTo>
                  <a:close/>
                  <a:moveTo>
                    <a:pt x="103" y="313"/>
                  </a:moveTo>
                  <a:cubicBezTo>
                    <a:pt x="90" y="319"/>
                    <a:pt x="74" y="313"/>
                    <a:pt x="68" y="300"/>
                  </a:cubicBezTo>
                  <a:cubicBezTo>
                    <a:pt x="62" y="287"/>
                    <a:pt x="68" y="271"/>
                    <a:pt x="82" y="265"/>
                  </a:cubicBezTo>
                  <a:cubicBezTo>
                    <a:pt x="95" y="259"/>
                    <a:pt x="110" y="265"/>
                    <a:pt x="116" y="278"/>
                  </a:cubicBezTo>
                  <a:cubicBezTo>
                    <a:pt x="122" y="292"/>
                    <a:pt x="117" y="307"/>
                    <a:pt x="103" y="313"/>
                  </a:cubicBezTo>
                  <a:close/>
                  <a:moveTo>
                    <a:pt x="168" y="237"/>
                  </a:moveTo>
                  <a:cubicBezTo>
                    <a:pt x="152" y="244"/>
                    <a:pt x="134" y="237"/>
                    <a:pt x="127" y="222"/>
                  </a:cubicBezTo>
                  <a:cubicBezTo>
                    <a:pt x="120" y="206"/>
                    <a:pt x="127" y="188"/>
                    <a:pt x="142" y="181"/>
                  </a:cubicBezTo>
                  <a:cubicBezTo>
                    <a:pt x="158" y="173"/>
                    <a:pt x="176" y="180"/>
                    <a:pt x="183" y="196"/>
                  </a:cubicBezTo>
                  <a:cubicBezTo>
                    <a:pt x="191" y="212"/>
                    <a:pt x="184" y="230"/>
                    <a:pt x="168" y="237"/>
                  </a:cubicBezTo>
                  <a:close/>
                  <a:moveTo>
                    <a:pt x="276" y="363"/>
                  </a:moveTo>
                  <a:cubicBezTo>
                    <a:pt x="267" y="366"/>
                    <a:pt x="258" y="366"/>
                    <a:pt x="250" y="363"/>
                  </a:cubicBezTo>
                  <a:cubicBezTo>
                    <a:pt x="293" y="304"/>
                    <a:pt x="293" y="304"/>
                    <a:pt x="293" y="304"/>
                  </a:cubicBezTo>
                  <a:cubicBezTo>
                    <a:pt x="295" y="307"/>
                    <a:pt x="297" y="310"/>
                    <a:pt x="298" y="313"/>
                  </a:cubicBezTo>
                  <a:cubicBezTo>
                    <a:pt x="306" y="333"/>
                    <a:pt x="296" y="355"/>
                    <a:pt x="276" y="363"/>
                  </a:cubicBezTo>
                  <a:close/>
                </a:path>
              </a:pathLst>
            </a:custGeom>
            <a:grpFill/>
            <a:ln>
              <a:noFill/>
            </a:ln>
          </p:spPr>
          <p:txBody>
            <a:bodyPr vert="horz" wrap="square" lIns="124364" tIns="62182" rIns="124364" bIns="62182" numCol="1" anchor="t" anchorCtr="0" compatLnSpc="1">
              <a:prstTxWarp prst="textNoShape">
                <a:avLst/>
              </a:prstTxWarp>
            </a:bodyPr>
            <a:lstStyle/>
            <a:p>
              <a:endParaRPr lang="de-DE" sz="2449"/>
            </a:p>
          </p:txBody>
        </p:sp>
        <p:sp>
          <p:nvSpPr>
            <p:cNvPr id="12" name="Freeform 8">
              <a:extLst>
                <a:ext uri="{FF2B5EF4-FFF2-40B4-BE49-F238E27FC236}">
                  <a16:creationId xmlns:a16="http://schemas.microsoft.com/office/drawing/2014/main" id="{EABD1C5C-4B3F-3B25-B4CA-CD20ED06A4E1}"/>
                </a:ext>
              </a:extLst>
            </p:cNvPr>
            <p:cNvSpPr>
              <a:spLocks/>
            </p:cNvSpPr>
            <p:nvPr/>
          </p:nvSpPr>
          <p:spPr bwMode="auto">
            <a:xfrm>
              <a:off x="7453313" y="1290638"/>
              <a:ext cx="82550" cy="90488"/>
            </a:xfrm>
            <a:custGeom>
              <a:avLst/>
              <a:gdLst>
                <a:gd name="T0" fmla="*/ 2 w 49"/>
                <a:gd name="T1" fmla="*/ 41 h 53"/>
                <a:gd name="T2" fmla="*/ 4 w 49"/>
                <a:gd name="T3" fmla="*/ 51 h 53"/>
                <a:gd name="T4" fmla="*/ 14 w 49"/>
                <a:gd name="T5" fmla="*/ 49 h 53"/>
                <a:gd name="T6" fmla="*/ 49 w 49"/>
                <a:gd name="T7" fmla="*/ 0 h 53"/>
                <a:gd name="T8" fmla="*/ 26 w 49"/>
                <a:gd name="T9" fmla="*/ 5 h 53"/>
                <a:gd name="T10" fmla="*/ 2 w 49"/>
                <a:gd name="T11" fmla="*/ 41 h 53"/>
              </a:gdLst>
              <a:ahLst/>
              <a:cxnLst>
                <a:cxn ang="0">
                  <a:pos x="T0" y="T1"/>
                </a:cxn>
                <a:cxn ang="0">
                  <a:pos x="T2" y="T3"/>
                </a:cxn>
                <a:cxn ang="0">
                  <a:pos x="T4" y="T5"/>
                </a:cxn>
                <a:cxn ang="0">
                  <a:pos x="T6" y="T7"/>
                </a:cxn>
                <a:cxn ang="0">
                  <a:pos x="T8" y="T9"/>
                </a:cxn>
                <a:cxn ang="0">
                  <a:pos x="T10" y="T11"/>
                </a:cxn>
              </a:cxnLst>
              <a:rect l="0" t="0" r="r" b="b"/>
              <a:pathLst>
                <a:path w="49" h="53">
                  <a:moveTo>
                    <a:pt x="2" y="41"/>
                  </a:moveTo>
                  <a:cubicBezTo>
                    <a:pt x="0" y="44"/>
                    <a:pt x="0" y="48"/>
                    <a:pt x="4" y="51"/>
                  </a:cubicBezTo>
                  <a:cubicBezTo>
                    <a:pt x="7" y="53"/>
                    <a:pt x="11" y="52"/>
                    <a:pt x="14" y="49"/>
                  </a:cubicBezTo>
                  <a:cubicBezTo>
                    <a:pt x="49" y="0"/>
                    <a:pt x="49" y="0"/>
                    <a:pt x="49" y="0"/>
                  </a:cubicBezTo>
                  <a:cubicBezTo>
                    <a:pt x="41" y="2"/>
                    <a:pt x="34" y="4"/>
                    <a:pt x="26" y="5"/>
                  </a:cubicBezTo>
                  <a:lnTo>
                    <a:pt x="2" y="41"/>
                  </a:lnTo>
                  <a:close/>
                </a:path>
              </a:pathLst>
            </a:custGeom>
            <a:grpFill/>
            <a:ln>
              <a:noFill/>
            </a:ln>
          </p:spPr>
          <p:txBody>
            <a:bodyPr vert="horz" wrap="square" lIns="124364" tIns="62182" rIns="124364" bIns="62182" numCol="1" anchor="t" anchorCtr="0" compatLnSpc="1">
              <a:prstTxWarp prst="textNoShape">
                <a:avLst/>
              </a:prstTxWarp>
            </a:bodyPr>
            <a:lstStyle/>
            <a:p>
              <a:endParaRPr lang="de-DE" sz="2449"/>
            </a:p>
          </p:txBody>
        </p:sp>
      </p:grpSp>
      <p:sp>
        <p:nvSpPr>
          <p:cNvPr id="13" name="Freeform 28">
            <a:extLst>
              <a:ext uri="{FF2B5EF4-FFF2-40B4-BE49-F238E27FC236}">
                <a16:creationId xmlns:a16="http://schemas.microsoft.com/office/drawing/2014/main" id="{9AEAAEE0-90FC-6E33-9D60-CDB34D776D2F}"/>
              </a:ext>
            </a:extLst>
          </p:cNvPr>
          <p:cNvSpPr>
            <a:spLocks noEditPoints="1"/>
          </p:cNvSpPr>
          <p:nvPr/>
        </p:nvSpPr>
        <p:spPr bwMode="auto">
          <a:xfrm>
            <a:off x="5489432" y="1092809"/>
            <a:ext cx="1209961" cy="1059736"/>
          </a:xfrm>
          <a:custGeom>
            <a:avLst/>
            <a:gdLst>
              <a:gd name="T0" fmla="*/ 458 w 467"/>
              <a:gd name="T1" fmla="*/ 449 h 449"/>
              <a:gd name="T2" fmla="*/ 298 w 467"/>
              <a:gd name="T3" fmla="*/ 381 h 449"/>
              <a:gd name="T4" fmla="*/ 286 w 467"/>
              <a:gd name="T5" fmla="*/ 343 h 449"/>
              <a:gd name="T6" fmla="*/ 245 w 467"/>
              <a:gd name="T7" fmla="*/ 302 h 449"/>
              <a:gd name="T8" fmla="*/ 289 w 467"/>
              <a:gd name="T9" fmla="*/ 259 h 449"/>
              <a:gd name="T10" fmla="*/ 330 w 467"/>
              <a:gd name="T11" fmla="*/ 300 h 449"/>
              <a:gd name="T12" fmla="*/ 367 w 467"/>
              <a:gd name="T13" fmla="*/ 311 h 449"/>
              <a:gd name="T14" fmla="*/ 458 w 467"/>
              <a:gd name="T15" fmla="*/ 449 h 449"/>
              <a:gd name="T16" fmla="*/ 430 w 467"/>
              <a:gd name="T17" fmla="*/ 98 h 449"/>
              <a:gd name="T18" fmla="*/ 116 w 467"/>
              <a:gd name="T19" fmla="*/ 411 h 449"/>
              <a:gd name="T20" fmla="*/ 52 w 467"/>
              <a:gd name="T21" fmla="*/ 435 h 449"/>
              <a:gd name="T22" fmla="*/ 32 w 467"/>
              <a:gd name="T23" fmla="*/ 415 h 449"/>
              <a:gd name="T24" fmla="*/ 56 w 467"/>
              <a:gd name="T25" fmla="*/ 351 h 449"/>
              <a:gd name="T26" fmla="*/ 176 w 467"/>
              <a:gd name="T27" fmla="*/ 231 h 449"/>
              <a:gd name="T28" fmla="*/ 15 w 467"/>
              <a:gd name="T29" fmla="*/ 28 h 449"/>
              <a:gd name="T30" fmla="*/ 218 w 467"/>
              <a:gd name="T31" fmla="*/ 189 h 449"/>
              <a:gd name="T32" fmla="*/ 323 w 467"/>
              <a:gd name="T33" fmla="*/ 84 h 449"/>
              <a:gd name="T34" fmla="*/ 324 w 467"/>
              <a:gd name="T35" fmla="*/ 84 h 449"/>
              <a:gd name="T36" fmla="*/ 359 w 467"/>
              <a:gd name="T37" fmla="*/ 109 h 449"/>
              <a:gd name="T38" fmla="*/ 384 w 467"/>
              <a:gd name="T39" fmla="*/ 83 h 449"/>
              <a:gd name="T40" fmla="*/ 350 w 467"/>
              <a:gd name="T41" fmla="*/ 57 h 449"/>
              <a:gd name="T42" fmla="*/ 369 w 467"/>
              <a:gd name="T43" fmla="*/ 37 h 449"/>
              <a:gd name="T44" fmla="*/ 430 w 467"/>
              <a:gd name="T45" fmla="*/ 98 h 449"/>
              <a:gd name="T46" fmla="*/ 92 w 467"/>
              <a:gd name="T47" fmla="*/ 375 h 449"/>
              <a:gd name="T48" fmla="*/ 64 w 467"/>
              <a:gd name="T49" fmla="*/ 358 h 449"/>
              <a:gd name="T50" fmla="*/ 46 w 467"/>
              <a:gd name="T51" fmla="*/ 406 h 449"/>
              <a:gd name="T52" fmla="*/ 55 w 467"/>
              <a:gd name="T53" fmla="*/ 412 h 449"/>
              <a:gd name="T54" fmla="*/ 92 w 467"/>
              <a:gd name="T55" fmla="*/ 375 h 449"/>
              <a:gd name="T56" fmla="*/ 320 w 467"/>
              <a:gd name="T57" fmla="*/ 123 h 449"/>
              <a:gd name="T58" fmla="*/ 306 w 467"/>
              <a:gd name="T59" fmla="*/ 123 h 449"/>
              <a:gd name="T60" fmla="*/ 277 w 467"/>
              <a:gd name="T61" fmla="*/ 153 h 449"/>
              <a:gd name="T62" fmla="*/ 277 w 467"/>
              <a:gd name="T63" fmla="*/ 166 h 449"/>
              <a:gd name="T64" fmla="*/ 284 w 467"/>
              <a:gd name="T65" fmla="*/ 168 h 449"/>
              <a:gd name="T66" fmla="*/ 290 w 467"/>
              <a:gd name="T67" fmla="*/ 166 h 449"/>
              <a:gd name="T68" fmla="*/ 320 w 467"/>
              <a:gd name="T69" fmla="*/ 136 h 449"/>
              <a:gd name="T70" fmla="*/ 320 w 467"/>
              <a:gd name="T71" fmla="*/ 12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7" h="449">
                <a:moveTo>
                  <a:pt x="458" y="449"/>
                </a:moveTo>
                <a:cubicBezTo>
                  <a:pt x="363" y="437"/>
                  <a:pt x="317" y="400"/>
                  <a:pt x="298" y="381"/>
                </a:cubicBezTo>
                <a:cubicBezTo>
                  <a:pt x="288" y="370"/>
                  <a:pt x="284" y="356"/>
                  <a:pt x="286" y="343"/>
                </a:cubicBezTo>
                <a:cubicBezTo>
                  <a:pt x="272" y="329"/>
                  <a:pt x="259" y="316"/>
                  <a:pt x="245" y="302"/>
                </a:cubicBezTo>
                <a:cubicBezTo>
                  <a:pt x="289" y="259"/>
                  <a:pt x="289" y="259"/>
                  <a:pt x="289" y="259"/>
                </a:cubicBezTo>
                <a:cubicBezTo>
                  <a:pt x="302" y="272"/>
                  <a:pt x="316" y="286"/>
                  <a:pt x="330" y="300"/>
                </a:cubicBezTo>
                <a:cubicBezTo>
                  <a:pt x="343" y="298"/>
                  <a:pt x="357" y="301"/>
                  <a:pt x="367" y="311"/>
                </a:cubicBezTo>
                <a:cubicBezTo>
                  <a:pt x="386" y="330"/>
                  <a:pt x="419" y="409"/>
                  <a:pt x="458" y="449"/>
                </a:cubicBezTo>
                <a:close/>
                <a:moveTo>
                  <a:pt x="430" y="98"/>
                </a:moveTo>
                <a:cubicBezTo>
                  <a:pt x="116" y="411"/>
                  <a:pt x="116" y="411"/>
                  <a:pt x="116" y="411"/>
                </a:cubicBezTo>
                <a:cubicBezTo>
                  <a:pt x="52" y="435"/>
                  <a:pt x="52" y="435"/>
                  <a:pt x="52" y="435"/>
                </a:cubicBezTo>
                <a:cubicBezTo>
                  <a:pt x="31" y="442"/>
                  <a:pt x="25" y="436"/>
                  <a:pt x="32" y="415"/>
                </a:cubicBezTo>
                <a:cubicBezTo>
                  <a:pt x="56" y="351"/>
                  <a:pt x="56" y="351"/>
                  <a:pt x="56" y="351"/>
                </a:cubicBezTo>
                <a:cubicBezTo>
                  <a:pt x="176" y="231"/>
                  <a:pt x="176" y="231"/>
                  <a:pt x="176" y="231"/>
                </a:cubicBezTo>
                <a:cubicBezTo>
                  <a:pt x="75" y="127"/>
                  <a:pt x="0" y="43"/>
                  <a:pt x="15" y="28"/>
                </a:cubicBezTo>
                <a:cubicBezTo>
                  <a:pt x="30" y="13"/>
                  <a:pt x="114" y="88"/>
                  <a:pt x="218" y="189"/>
                </a:cubicBezTo>
                <a:cubicBezTo>
                  <a:pt x="323" y="84"/>
                  <a:pt x="323" y="84"/>
                  <a:pt x="323" y="84"/>
                </a:cubicBezTo>
                <a:cubicBezTo>
                  <a:pt x="323" y="84"/>
                  <a:pt x="323" y="84"/>
                  <a:pt x="324" y="84"/>
                </a:cubicBezTo>
                <a:cubicBezTo>
                  <a:pt x="331" y="85"/>
                  <a:pt x="345" y="96"/>
                  <a:pt x="359" y="109"/>
                </a:cubicBezTo>
                <a:cubicBezTo>
                  <a:pt x="384" y="83"/>
                  <a:pt x="384" y="83"/>
                  <a:pt x="384" y="83"/>
                </a:cubicBezTo>
                <a:cubicBezTo>
                  <a:pt x="373" y="73"/>
                  <a:pt x="361" y="63"/>
                  <a:pt x="350" y="57"/>
                </a:cubicBezTo>
                <a:cubicBezTo>
                  <a:pt x="369" y="37"/>
                  <a:pt x="369" y="37"/>
                  <a:pt x="369" y="37"/>
                </a:cubicBezTo>
                <a:cubicBezTo>
                  <a:pt x="407" y="0"/>
                  <a:pt x="467" y="60"/>
                  <a:pt x="430" y="98"/>
                </a:cubicBezTo>
                <a:close/>
                <a:moveTo>
                  <a:pt x="92" y="375"/>
                </a:moveTo>
                <a:cubicBezTo>
                  <a:pt x="80" y="362"/>
                  <a:pt x="64" y="358"/>
                  <a:pt x="64" y="358"/>
                </a:cubicBezTo>
                <a:cubicBezTo>
                  <a:pt x="46" y="406"/>
                  <a:pt x="46" y="406"/>
                  <a:pt x="46" y="406"/>
                </a:cubicBezTo>
                <a:cubicBezTo>
                  <a:pt x="50" y="407"/>
                  <a:pt x="53" y="409"/>
                  <a:pt x="55" y="412"/>
                </a:cubicBezTo>
                <a:lnTo>
                  <a:pt x="92" y="375"/>
                </a:lnTo>
                <a:close/>
                <a:moveTo>
                  <a:pt x="320" y="123"/>
                </a:moveTo>
                <a:cubicBezTo>
                  <a:pt x="316" y="119"/>
                  <a:pt x="310" y="119"/>
                  <a:pt x="306" y="123"/>
                </a:cubicBezTo>
                <a:cubicBezTo>
                  <a:pt x="277" y="153"/>
                  <a:pt x="277" y="153"/>
                  <a:pt x="277" y="153"/>
                </a:cubicBezTo>
                <a:cubicBezTo>
                  <a:pt x="273" y="156"/>
                  <a:pt x="273" y="162"/>
                  <a:pt x="277" y="166"/>
                </a:cubicBezTo>
                <a:cubicBezTo>
                  <a:pt x="279" y="167"/>
                  <a:pt x="281" y="168"/>
                  <a:pt x="284" y="168"/>
                </a:cubicBezTo>
                <a:cubicBezTo>
                  <a:pt x="286" y="168"/>
                  <a:pt x="288" y="167"/>
                  <a:pt x="290" y="166"/>
                </a:cubicBezTo>
                <a:cubicBezTo>
                  <a:pt x="320" y="136"/>
                  <a:pt x="320" y="136"/>
                  <a:pt x="320" y="136"/>
                </a:cubicBezTo>
                <a:cubicBezTo>
                  <a:pt x="323" y="133"/>
                  <a:pt x="323" y="127"/>
                  <a:pt x="320" y="123"/>
                </a:cubicBezTo>
                <a:close/>
              </a:path>
            </a:pathLst>
          </a:custGeom>
          <a:solidFill>
            <a:schemeClr val="bg1"/>
          </a:solidFill>
          <a:ln>
            <a:noFill/>
          </a:ln>
        </p:spPr>
        <p:txBody>
          <a:bodyPr vert="horz" wrap="square" lIns="124364" tIns="62182" rIns="124364" bIns="62182" numCol="1" anchor="t" anchorCtr="0" compatLnSpc="1">
            <a:prstTxWarp prst="textNoShape">
              <a:avLst/>
            </a:prstTxWarp>
          </a:bodyPr>
          <a:lstStyle/>
          <a:p>
            <a:endParaRPr lang="de-DE" sz="2449"/>
          </a:p>
        </p:txBody>
      </p:sp>
      <p:grpSp>
        <p:nvGrpSpPr>
          <p:cNvPr id="14" name="Group 13">
            <a:extLst>
              <a:ext uri="{FF2B5EF4-FFF2-40B4-BE49-F238E27FC236}">
                <a16:creationId xmlns:a16="http://schemas.microsoft.com/office/drawing/2014/main" id="{5C1616E8-F884-C628-D96F-431BF7E320E3}"/>
              </a:ext>
            </a:extLst>
          </p:cNvPr>
          <p:cNvGrpSpPr/>
          <p:nvPr/>
        </p:nvGrpSpPr>
        <p:grpSpPr>
          <a:xfrm>
            <a:off x="9712366" y="1257338"/>
            <a:ext cx="1118689" cy="730675"/>
            <a:chOff x="3210927" y="3806552"/>
            <a:chExt cx="665197" cy="476261"/>
          </a:xfrm>
          <a:solidFill>
            <a:schemeClr val="bg1"/>
          </a:solidFill>
        </p:grpSpPr>
        <p:sp>
          <p:nvSpPr>
            <p:cNvPr id="15" name="Freeform 98">
              <a:extLst>
                <a:ext uri="{FF2B5EF4-FFF2-40B4-BE49-F238E27FC236}">
                  <a16:creationId xmlns:a16="http://schemas.microsoft.com/office/drawing/2014/main" id="{4C107B8D-772F-DD86-7BEE-D8D318DD1950}"/>
                </a:ext>
              </a:extLst>
            </p:cNvPr>
            <p:cNvSpPr/>
            <p:nvPr/>
          </p:nvSpPr>
          <p:spPr>
            <a:xfrm rot="16200000">
              <a:off x="3210927" y="3806552"/>
              <a:ext cx="476261" cy="476261"/>
            </a:xfrm>
            <a:custGeom>
              <a:avLst/>
              <a:gdLst>
                <a:gd name="connsiteX0" fmla="*/ 1174858 w 1550100"/>
                <a:gd name="connsiteY0" fmla="*/ 1208506 h 1550100"/>
                <a:gd name="connsiteX1" fmla="*/ 1174857 w 1550100"/>
                <a:gd name="connsiteY1" fmla="*/ 1372601 h 1550100"/>
                <a:gd name="connsiteX2" fmla="*/ 1126951 w 1550100"/>
                <a:gd name="connsiteY2" fmla="*/ 1420507 h 1550100"/>
                <a:gd name="connsiteX3" fmla="*/ 1126952 w 1550100"/>
                <a:gd name="connsiteY3" fmla="*/ 1420506 h 1550100"/>
                <a:gd name="connsiteX4" fmla="*/ 1079046 w 1550100"/>
                <a:gd name="connsiteY4" fmla="*/ 1372600 h 1550100"/>
                <a:gd name="connsiteX5" fmla="*/ 1079046 w 1550100"/>
                <a:gd name="connsiteY5" fmla="*/ 1208506 h 1550100"/>
                <a:gd name="connsiteX6" fmla="*/ 1126952 w 1550100"/>
                <a:gd name="connsiteY6" fmla="*/ 1160600 h 1550100"/>
                <a:gd name="connsiteX7" fmla="*/ 1174858 w 1550100"/>
                <a:gd name="connsiteY7" fmla="*/ 1208506 h 1550100"/>
                <a:gd name="connsiteX8" fmla="*/ 1174858 w 1550100"/>
                <a:gd name="connsiteY8" fmla="*/ 864839 h 1550100"/>
                <a:gd name="connsiteX9" fmla="*/ 1174857 w 1550100"/>
                <a:gd name="connsiteY9" fmla="*/ 1028934 h 1550100"/>
                <a:gd name="connsiteX10" fmla="*/ 1126951 w 1550100"/>
                <a:gd name="connsiteY10" fmla="*/ 1076840 h 1550100"/>
                <a:gd name="connsiteX11" fmla="*/ 1126952 w 1550100"/>
                <a:gd name="connsiteY11" fmla="*/ 1076839 h 1550100"/>
                <a:gd name="connsiteX12" fmla="*/ 1079046 w 1550100"/>
                <a:gd name="connsiteY12" fmla="*/ 1028933 h 1550100"/>
                <a:gd name="connsiteX13" fmla="*/ 1079046 w 1550100"/>
                <a:gd name="connsiteY13" fmla="*/ 864839 h 1550100"/>
                <a:gd name="connsiteX14" fmla="*/ 1126952 w 1550100"/>
                <a:gd name="connsiteY14" fmla="*/ 816933 h 1550100"/>
                <a:gd name="connsiteX15" fmla="*/ 1174858 w 1550100"/>
                <a:gd name="connsiteY15" fmla="*/ 864839 h 1550100"/>
                <a:gd name="connsiteX16" fmla="*/ 1174858 w 1550100"/>
                <a:gd name="connsiteY16" fmla="*/ 521171 h 1550100"/>
                <a:gd name="connsiteX17" fmla="*/ 1174857 w 1550100"/>
                <a:gd name="connsiteY17" fmla="*/ 685266 h 1550100"/>
                <a:gd name="connsiteX18" fmla="*/ 1126951 w 1550100"/>
                <a:gd name="connsiteY18" fmla="*/ 733172 h 1550100"/>
                <a:gd name="connsiteX19" fmla="*/ 1126952 w 1550100"/>
                <a:gd name="connsiteY19" fmla="*/ 733171 h 1550100"/>
                <a:gd name="connsiteX20" fmla="*/ 1079046 w 1550100"/>
                <a:gd name="connsiteY20" fmla="*/ 685265 h 1550100"/>
                <a:gd name="connsiteX21" fmla="*/ 1079046 w 1550100"/>
                <a:gd name="connsiteY21" fmla="*/ 521171 h 1550100"/>
                <a:gd name="connsiteX22" fmla="*/ 1126952 w 1550100"/>
                <a:gd name="connsiteY22" fmla="*/ 473265 h 1550100"/>
                <a:gd name="connsiteX23" fmla="*/ 1174858 w 1550100"/>
                <a:gd name="connsiteY23" fmla="*/ 521171 h 1550100"/>
                <a:gd name="connsiteX24" fmla="*/ 1174858 w 1550100"/>
                <a:gd name="connsiteY24" fmla="*/ 177502 h 1550100"/>
                <a:gd name="connsiteX25" fmla="*/ 1174857 w 1550100"/>
                <a:gd name="connsiteY25" fmla="*/ 341597 h 1550100"/>
                <a:gd name="connsiteX26" fmla="*/ 1126951 w 1550100"/>
                <a:gd name="connsiteY26" fmla="*/ 389503 h 1550100"/>
                <a:gd name="connsiteX27" fmla="*/ 1126952 w 1550100"/>
                <a:gd name="connsiteY27" fmla="*/ 389502 h 1550100"/>
                <a:gd name="connsiteX28" fmla="*/ 1079046 w 1550100"/>
                <a:gd name="connsiteY28" fmla="*/ 341596 h 1550100"/>
                <a:gd name="connsiteX29" fmla="*/ 1079046 w 1550100"/>
                <a:gd name="connsiteY29" fmla="*/ 177502 h 1550100"/>
                <a:gd name="connsiteX30" fmla="*/ 1126952 w 1550100"/>
                <a:gd name="connsiteY30" fmla="*/ 129596 h 1550100"/>
                <a:gd name="connsiteX31" fmla="*/ 1174858 w 1550100"/>
                <a:gd name="connsiteY31" fmla="*/ 177502 h 1550100"/>
                <a:gd name="connsiteX32" fmla="*/ 1260406 w 1550100"/>
                <a:gd name="connsiteY32" fmla="*/ 61323 h 1550100"/>
                <a:gd name="connsiteX33" fmla="*/ 61322 w 1550100"/>
                <a:gd name="connsiteY33" fmla="*/ 61323 h 1550100"/>
                <a:gd name="connsiteX34" fmla="*/ 61322 w 1550100"/>
                <a:gd name="connsiteY34" fmla="*/ 1488778 h 1550100"/>
                <a:gd name="connsiteX35" fmla="*/ 1260406 w 1550100"/>
                <a:gd name="connsiteY35" fmla="*/ 1488778 h 1550100"/>
                <a:gd name="connsiteX36" fmla="*/ 1440400 w 1550100"/>
                <a:gd name="connsiteY36" fmla="*/ 109229 h 1550100"/>
                <a:gd name="connsiteX37" fmla="*/ 1392494 w 1550100"/>
                <a:gd name="connsiteY37" fmla="*/ 61323 h 1550100"/>
                <a:gd name="connsiteX38" fmla="*/ 1344588 w 1550100"/>
                <a:gd name="connsiteY38" fmla="*/ 109229 h 1550100"/>
                <a:gd name="connsiteX39" fmla="*/ 1344588 w 1550100"/>
                <a:gd name="connsiteY39" fmla="*/ 472029 h 1550100"/>
                <a:gd name="connsiteX40" fmla="*/ 1392494 w 1550100"/>
                <a:gd name="connsiteY40" fmla="*/ 519935 h 1550100"/>
                <a:gd name="connsiteX41" fmla="*/ 1392493 w 1550100"/>
                <a:gd name="connsiteY41" fmla="*/ 519936 h 1550100"/>
                <a:gd name="connsiteX42" fmla="*/ 1440399 w 1550100"/>
                <a:gd name="connsiteY42" fmla="*/ 472030 h 1550100"/>
                <a:gd name="connsiteX43" fmla="*/ 1440400 w 1550100"/>
                <a:gd name="connsiteY43" fmla="*/ 109229 h 1550100"/>
                <a:gd name="connsiteX44" fmla="*/ 1550100 w 1550100"/>
                <a:gd name="connsiteY44" fmla="*/ 88805 h 1550100"/>
                <a:gd name="connsiteX45" fmla="*/ 1550100 w 1550100"/>
                <a:gd name="connsiteY45" fmla="*/ 1461295 h 1550100"/>
                <a:gd name="connsiteX46" fmla="*/ 1461295 w 1550100"/>
                <a:gd name="connsiteY46" fmla="*/ 1550100 h 1550100"/>
                <a:gd name="connsiteX47" fmla="*/ 1260406 w 1550100"/>
                <a:gd name="connsiteY47" fmla="*/ 1550100 h 1550100"/>
                <a:gd name="connsiteX48" fmla="*/ 88805 w 1550100"/>
                <a:gd name="connsiteY48" fmla="*/ 1550100 h 1550100"/>
                <a:gd name="connsiteX49" fmla="*/ 0 w 1550100"/>
                <a:gd name="connsiteY49" fmla="*/ 1461295 h 1550100"/>
                <a:gd name="connsiteX50" fmla="*/ 0 w 1550100"/>
                <a:gd name="connsiteY50" fmla="*/ 88805 h 1550100"/>
                <a:gd name="connsiteX51" fmla="*/ 88805 w 1550100"/>
                <a:gd name="connsiteY51" fmla="*/ 0 h 1550100"/>
                <a:gd name="connsiteX52" fmla="*/ 1260406 w 1550100"/>
                <a:gd name="connsiteY52" fmla="*/ 0 h 1550100"/>
                <a:gd name="connsiteX53" fmla="*/ 1461295 w 1550100"/>
                <a:gd name="connsiteY53" fmla="*/ 0 h 1550100"/>
                <a:gd name="connsiteX54" fmla="*/ 1550100 w 1550100"/>
                <a:gd name="connsiteY54" fmla="*/ 88805 h 155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550100" h="1550100">
                  <a:moveTo>
                    <a:pt x="1174858" y="1208506"/>
                  </a:moveTo>
                  <a:cubicBezTo>
                    <a:pt x="1174858" y="1263204"/>
                    <a:pt x="1174857" y="1317903"/>
                    <a:pt x="1174857" y="1372601"/>
                  </a:cubicBezTo>
                  <a:cubicBezTo>
                    <a:pt x="1174857" y="1399059"/>
                    <a:pt x="1153409" y="1420507"/>
                    <a:pt x="1126951" y="1420507"/>
                  </a:cubicBezTo>
                  <a:lnTo>
                    <a:pt x="1126952" y="1420506"/>
                  </a:lnTo>
                  <a:cubicBezTo>
                    <a:pt x="1100494" y="1420506"/>
                    <a:pt x="1079046" y="1399058"/>
                    <a:pt x="1079046" y="1372600"/>
                  </a:cubicBezTo>
                  <a:lnTo>
                    <a:pt x="1079046" y="1208506"/>
                  </a:lnTo>
                  <a:cubicBezTo>
                    <a:pt x="1079046" y="1182048"/>
                    <a:pt x="1100494" y="1160600"/>
                    <a:pt x="1126952" y="1160600"/>
                  </a:cubicBezTo>
                  <a:cubicBezTo>
                    <a:pt x="1153410" y="1160600"/>
                    <a:pt x="1174858" y="1182048"/>
                    <a:pt x="1174858" y="1208506"/>
                  </a:cubicBezTo>
                  <a:close/>
                  <a:moveTo>
                    <a:pt x="1174858" y="864839"/>
                  </a:moveTo>
                  <a:cubicBezTo>
                    <a:pt x="1174858" y="919537"/>
                    <a:pt x="1174857" y="974236"/>
                    <a:pt x="1174857" y="1028934"/>
                  </a:cubicBezTo>
                  <a:cubicBezTo>
                    <a:pt x="1174857" y="1055392"/>
                    <a:pt x="1153409" y="1076840"/>
                    <a:pt x="1126951" y="1076840"/>
                  </a:cubicBezTo>
                  <a:lnTo>
                    <a:pt x="1126952" y="1076839"/>
                  </a:lnTo>
                  <a:cubicBezTo>
                    <a:pt x="1100494" y="1076839"/>
                    <a:pt x="1079046" y="1055391"/>
                    <a:pt x="1079046" y="1028933"/>
                  </a:cubicBezTo>
                  <a:lnTo>
                    <a:pt x="1079046" y="864839"/>
                  </a:lnTo>
                  <a:cubicBezTo>
                    <a:pt x="1079046" y="838381"/>
                    <a:pt x="1100494" y="816933"/>
                    <a:pt x="1126952" y="816933"/>
                  </a:cubicBezTo>
                  <a:cubicBezTo>
                    <a:pt x="1153410" y="816933"/>
                    <a:pt x="1174858" y="838381"/>
                    <a:pt x="1174858" y="864839"/>
                  </a:cubicBezTo>
                  <a:close/>
                  <a:moveTo>
                    <a:pt x="1174858" y="521171"/>
                  </a:moveTo>
                  <a:cubicBezTo>
                    <a:pt x="1174858" y="575869"/>
                    <a:pt x="1174857" y="630568"/>
                    <a:pt x="1174857" y="685266"/>
                  </a:cubicBezTo>
                  <a:cubicBezTo>
                    <a:pt x="1174857" y="711724"/>
                    <a:pt x="1153409" y="733172"/>
                    <a:pt x="1126951" y="733172"/>
                  </a:cubicBezTo>
                  <a:lnTo>
                    <a:pt x="1126952" y="733171"/>
                  </a:lnTo>
                  <a:cubicBezTo>
                    <a:pt x="1100494" y="733171"/>
                    <a:pt x="1079046" y="711723"/>
                    <a:pt x="1079046" y="685265"/>
                  </a:cubicBezTo>
                  <a:lnTo>
                    <a:pt x="1079046" y="521171"/>
                  </a:lnTo>
                  <a:cubicBezTo>
                    <a:pt x="1079046" y="494713"/>
                    <a:pt x="1100494" y="473265"/>
                    <a:pt x="1126952" y="473265"/>
                  </a:cubicBezTo>
                  <a:cubicBezTo>
                    <a:pt x="1153410" y="473265"/>
                    <a:pt x="1174858" y="494713"/>
                    <a:pt x="1174858" y="521171"/>
                  </a:cubicBezTo>
                  <a:close/>
                  <a:moveTo>
                    <a:pt x="1174858" y="177502"/>
                  </a:moveTo>
                  <a:cubicBezTo>
                    <a:pt x="1174858" y="232200"/>
                    <a:pt x="1174857" y="286899"/>
                    <a:pt x="1174857" y="341597"/>
                  </a:cubicBezTo>
                  <a:cubicBezTo>
                    <a:pt x="1174857" y="368055"/>
                    <a:pt x="1153409" y="389503"/>
                    <a:pt x="1126951" y="389503"/>
                  </a:cubicBezTo>
                  <a:lnTo>
                    <a:pt x="1126952" y="389502"/>
                  </a:lnTo>
                  <a:cubicBezTo>
                    <a:pt x="1100494" y="389502"/>
                    <a:pt x="1079046" y="368054"/>
                    <a:pt x="1079046" y="341596"/>
                  </a:cubicBezTo>
                  <a:lnTo>
                    <a:pt x="1079046" y="177502"/>
                  </a:lnTo>
                  <a:cubicBezTo>
                    <a:pt x="1079046" y="151044"/>
                    <a:pt x="1100494" y="129596"/>
                    <a:pt x="1126952" y="129596"/>
                  </a:cubicBezTo>
                  <a:cubicBezTo>
                    <a:pt x="1153410" y="129596"/>
                    <a:pt x="1174858" y="151044"/>
                    <a:pt x="1174858" y="177502"/>
                  </a:cubicBezTo>
                  <a:close/>
                  <a:moveTo>
                    <a:pt x="1260406" y="61323"/>
                  </a:moveTo>
                  <a:lnTo>
                    <a:pt x="61322" y="61323"/>
                  </a:lnTo>
                  <a:lnTo>
                    <a:pt x="61322" y="1488778"/>
                  </a:lnTo>
                  <a:lnTo>
                    <a:pt x="1260406" y="1488778"/>
                  </a:lnTo>
                  <a:close/>
                  <a:moveTo>
                    <a:pt x="1440400" y="109229"/>
                  </a:moveTo>
                  <a:cubicBezTo>
                    <a:pt x="1440400" y="82771"/>
                    <a:pt x="1418952" y="61323"/>
                    <a:pt x="1392494" y="61323"/>
                  </a:cubicBezTo>
                  <a:cubicBezTo>
                    <a:pt x="1366036" y="61323"/>
                    <a:pt x="1344588" y="82771"/>
                    <a:pt x="1344588" y="109229"/>
                  </a:cubicBezTo>
                  <a:lnTo>
                    <a:pt x="1344588" y="472029"/>
                  </a:lnTo>
                  <a:cubicBezTo>
                    <a:pt x="1344588" y="498487"/>
                    <a:pt x="1366036" y="519935"/>
                    <a:pt x="1392494" y="519935"/>
                  </a:cubicBezTo>
                  <a:lnTo>
                    <a:pt x="1392493" y="519936"/>
                  </a:lnTo>
                  <a:cubicBezTo>
                    <a:pt x="1418951" y="519936"/>
                    <a:pt x="1440399" y="498488"/>
                    <a:pt x="1440399" y="472030"/>
                  </a:cubicBezTo>
                  <a:cubicBezTo>
                    <a:pt x="1440399" y="351097"/>
                    <a:pt x="1440400" y="230163"/>
                    <a:pt x="1440400" y="109229"/>
                  </a:cubicBezTo>
                  <a:close/>
                  <a:moveTo>
                    <a:pt x="1550100" y="88805"/>
                  </a:moveTo>
                  <a:lnTo>
                    <a:pt x="1550100" y="1461295"/>
                  </a:lnTo>
                  <a:cubicBezTo>
                    <a:pt x="1550100" y="1510341"/>
                    <a:pt x="1510341" y="1550100"/>
                    <a:pt x="1461295" y="1550100"/>
                  </a:cubicBezTo>
                  <a:lnTo>
                    <a:pt x="1260406" y="1550100"/>
                  </a:lnTo>
                  <a:lnTo>
                    <a:pt x="88805" y="1550100"/>
                  </a:lnTo>
                  <a:cubicBezTo>
                    <a:pt x="39759" y="1550100"/>
                    <a:pt x="0" y="1510341"/>
                    <a:pt x="0" y="1461295"/>
                  </a:cubicBezTo>
                  <a:lnTo>
                    <a:pt x="0" y="88805"/>
                  </a:lnTo>
                  <a:cubicBezTo>
                    <a:pt x="0" y="39759"/>
                    <a:pt x="39759" y="0"/>
                    <a:pt x="88805" y="0"/>
                  </a:cubicBezTo>
                  <a:lnTo>
                    <a:pt x="1260406" y="0"/>
                  </a:lnTo>
                  <a:lnTo>
                    <a:pt x="1461295" y="0"/>
                  </a:lnTo>
                  <a:cubicBezTo>
                    <a:pt x="1510341" y="0"/>
                    <a:pt x="1550100" y="39759"/>
                    <a:pt x="1550100" y="88805"/>
                  </a:cubicBezTo>
                  <a:close/>
                </a:path>
              </a:pathLst>
            </a:custGeom>
            <a:grpFill/>
            <a:ln w="9525" cap="flat" cmpd="sng" algn="ctr">
              <a:noFill/>
              <a:prstDash val="solid"/>
            </a:ln>
            <a:effectLst/>
          </p:spPr>
          <p:txBody>
            <a:bodyPr rot="0" spcFirstLastPara="0" vertOverflow="overflow" horzOverflow="overflow" vert="horz" wrap="square" lIns="124364" tIns="62182" rIns="124364" bIns="62182" numCol="1" spcCol="0" rtlCol="0" fromWordArt="0" anchor="ctr" anchorCtr="0" forceAA="0" compatLnSpc="1">
              <a:prstTxWarp prst="textNoShape">
                <a:avLst/>
              </a:prstTxWarp>
              <a:noAutofit/>
            </a:bodyPr>
            <a:lstStyle/>
            <a:p>
              <a:pPr algn="ctr">
                <a:defRPr/>
              </a:pPr>
              <a:endParaRPr lang="de-DE" sz="2449" kern="0" dirty="0" err="1">
                <a:solidFill>
                  <a:srgbClr val="000000"/>
                </a:solidFill>
                <a:latin typeface="TKTypeMedium"/>
                <a:ea typeface="ＭＳ Ｐゴシック"/>
              </a:endParaRPr>
            </a:p>
          </p:txBody>
        </p:sp>
        <p:sp>
          <p:nvSpPr>
            <p:cNvPr id="16" name="Cube 15">
              <a:extLst>
                <a:ext uri="{FF2B5EF4-FFF2-40B4-BE49-F238E27FC236}">
                  <a16:creationId xmlns:a16="http://schemas.microsoft.com/office/drawing/2014/main" id="{74E5513F-23D0-6C36-AD61-EC34A43A57EF}"/>
                </a:ext>
              </a:extLst>
            </p:cNvPr>
            <p:cNvSpPr/>
            <p:nvPr/>
          </p:nvSpPr>
          <p:spPr>
            <a:xfrm>
              <a:off x="3329302" y="3997811"/>
              <a:ext cx="211087" cy="211086"/>
            </a:xfrm>
            <a:prstGeom prst="cube">
              <a:avLst/>
            </a:prstGeom>
            <a:grpFill/>
            <a:ln w="9525" cap="flat" cmpd="sng" algn="ctr">
              <a:noFill/>
              <a:prstDash val="solid"/>
            </a:ln>
            <a:effectLst/>
          </p:spPr>
          <p:txBody>
            <a:bodyPr rot="0" spcFirstLastPara="0" vertOverflow="overflow" horzOverflow="overflow" vert="horz" wrap="square" lIns="124364" tIns="62182" rIns="124364" bIns="62182" numCol="1" spcCol="0" rtlCol="0" fromWordArt="0" anchor="ctr" anchorCtr="0" forceAA="0" compatLnSpc="1">
              <a:prstTxWarp prst="textNoShape">
                <a:avLst/>
              </a:prstTxWarp>
              <a:noAutofit/>
            </a:bodyPr>
            <a:lstStyle/>
            <a:p>
              <a:pPr algn="ctr">
                <a:defRPr/>
              </a:pPr>
              <a:endParaRPr lang="de-DE" sz="2449" kern="0" dirty="0" err="1">
                <a:solidFill>
                  <a:srgbClr val="000000"/>
                </a:solidFill>
                <a:latin typeface="TKTypeMedium"/>
                <a:ea typeface="ＭＳ Ｐゴシック"/>
              </a:endParaRPr>
            </a:p>
          </p:txBody>
        </p:sp>
        <p:sp>
          <p:nvSpPr>
            <p:cNvPr id="17" name="Rectangle 200">
              <a:extLst>
                <a:ext uri="{FF2B5EF4-FFF2-40B4-BE49-F238E27FC236}">
                  <a16:creationId xmlns:a16="http://schemas.microsoft.com/office/drawing/2014/main" id="{EFC281CC-7302-B261-2E87-03EBD0381588}"/>
                </a:ext>
              </a:extLst>
            </p:cNvPr>
            <p:cNvSpPr>
              <a:spLocks/>
            </p:cNvSpPr>
            <p:nvPr/>
          </p:nvSpPr>
          <p:spPr>
            <a:xfrm>
              <a:off x="3759946" y="3820278"/>
              <a:ext cx="116178" cy="460803"/>
            </a:xfrm>
            <a:custGeom>
              <a:avLst/>
              <a:gdLst/>
              <a:ahLst/>
              <a:cxnLst/>
              <a:rect l="l" t="t" r="r" b="b"/>
              <a:pathLst>
                <a:path w="188362" h="747111">
                  <a:moveTo>
                    <a:pt x="35260" y="134552"/>
                  </a:moveTo>
                  <a:lnTo>
                    <a:pt x="35260" y="563238"/>
                  </a:lnTo>
                  <a:lnTo>
                    <a:pt x="0" y="563238"/>
                  </a:lnTo>
                  <a:lnTo>
                    <a:pt x="0" y="134552"/>
                  </a:lnTo>
                  <a:close/>
                  <a:moveTo>
                    <a:pt x="111811" y="134552"/>
                  </a:moveTo>
                  <a:lnTo>
                    <a:pt x="111811" y="563238"/>
                  </a:lnTo>
                  <a:lnTo>
                    <a:pt x="76551" y="563238"/>
                  </a:lnTo>
                  <a:lnTo>
                    <a:pt x="76551" y="134552"/>
                  </a:lnTo>
                  <a:close/>
                  <a:moveTo>
                    <a:pt x="136437" y="677561"/>
                  </a:moveTo>
                  <a:lnTo>
                    <a:pt x="94180" y="747111"/>
                  </a:lnTo>
                  <a:lnTo>
                    <a:pt x="51923" y="677561"/>
                  </a:lnTo>
                  <a:close/>
                  <a:moveTo>
                    <a:pt x="188362" y="592102"/>
                  </a:moveTo>
                  <a:lnTo>
                    <a:pt x="148755" y="657290"/>
                  </a:lnTo>
                  <a:lnTo>
                    <a:pt x="39608" y="657290"/>
                  </a:lnTo>
                  <a:lnTo>
                    <a:pt x="0" y="592102"/>
                  </a:lnTo>
                  <a:close/>
                  <a:moveTo>
                    <a:pt x="188362" y="134552"/>
                  </a:moveTo>
                  <a:lnTo>
                    <a:pt x="188362" y="563238"/>
                  </a:lnTo>
                  <a:lnTo>
                    <a:pt x="153102" y="563238"/>
                  </a:lnTo>
                  <a:lnTo>
                    <a:pt x="153102" y="134552"/>
                  </a:lnTo>
                  <a:close/>
                  <a:moveTo>
                    <a:pt x="188362" y="12693"/>
                  </a:moveTo>
                  <a:lnTo>
                    <a:pt x="188362" y="32140"/>
                  </a:lnTo>
                  <a:lnTo>
                    <a:pt x="188362" y="63463"/>
                  </a:lnTo>
                  <a:lnTo>
                    <a:pt x="188362" y="108296"/>
                  </a:lnTo>
                  <a:lnTo>
                    <a:pt x="0" y="108296"/>
                  </a:lnTo>
                  <a:lnTo>
                    <a:pt x="0" y="63463"/>
                  </a:lnTo>
                  <a:lnTo>
                    <a:pt x="0" y="32140"/>
                  </a:lnTo>
                  <a:lnTo>
                    <a:pt x="0" y="12693"/>
                  </a:lnTo>
                  <a:cubicBezTo>
                    <a:pt x="0" y="5683"/>
                    <a:pt x="5683" y="0"/>
                    <a:pt x="12693" y="0"/>
                  </a:cubicBezTo>
                  <a:lnTo>
                    <a:pt x="175669" y="0"/>
                  </a:lnTo>
                  <a:cubicBezTo>
                    <a:pt x="182679" y="0"/>
                    <a:pt x="188362" y="5683"/>
                    <a:pt x="188362" y="12693"/>
                  </a:cubicBezTo>
                  <a:close/>
                </a:path>
              </a:pathLst>
            </a:custGeom>
            <a:grpFill/>
            <a:ln w="9525" cap="flat" cmpd="sng" algn="ctr">
              <a:noFill/>
              <a:prstDash val="solid"/>
            </a:ln>
            <a:effectLst/>
          </p:spPr>
          <p:txBody>
            <a:bodyPr rot="0" spcFirstLastPara="0" vertOverflow="overflow" horzOverflow="overflow" vert="horz" wrap="square" lIns="124364" tIns="62182" rIns="124364" bIns="62182" numCol="1" spcCol="0" rtlCol="0" fromWordArt="0" anchor="ctr" anchorCtr="0" forceAA="0" compatLnSpc="1">
              <a:prstTxWarp prst="textNoShape">
                <a:avLst/>
              </a:prstTxWarp>
              <a:noAutofit/>
            </a:bodyPr>
            <a:lstStyle/>
            <a:p>
              <a:pPr algn="ctr">
                <a:defRPr/>
              </a:pPr>
              <a:endParaRPr lang="en-US" sz="2449" kern="0" dirty="0" err="1">
                <a:solidFill>
                  <a:srgbClr val="000000"/>
                </a:solidFill>
                <a:latin typeface="TKTypeMedium"/>
                <a:ea typeface="ＭＳ Ｐゴシック"/>
              </a:endParaRPr>
            </a:p>
          </p:txBody>
        </p:sp>
      </p:grpSp>
      <p:sp>
        <p:nvSpPr>
          <p:cNvPr id="18" name="TextBox 17">
            <a:extLst>
              <a:ext uri="{FF2B5EF4-FFF2-40B4-BE49-F238E27FC236}">
                <a16:creationId xmlns:a16="http://schemas.microsoft.com/office/drawing/2014/main" id="{36272E63-4F5C-6611-4684-B11DA021B7D0}"/>
              </a:ext>
            </a:extLst>
          </p:cNvPr>
          <p:cNvSpPr txBox="1"/>
          <p:nvPr/>
        </p:nvSpPr>
        <p:spPr>
          <a:xfrm>
            <a:off x="304869" y="2923246"/>
            <a:ext cx="3199759" cy="3600986"/>
          </a:xfrm>
          <a:prstGeom prst="rect">
            <a:avLst/>
          </a:prstGeom>
          <a:noFill/>
        </p:spPr>
        <p:txBody>
          <a:bodyPr wrap="square" rtlCol="0">
            <a:spAutoFit/>
          </a:bodyPr>
          <a:lstStyle/>
          <a:p>
            <a:r>
              <a:rPr lang="en-US" sz="1200" kern="0" dirty="0">
                <a:solidFill>
                  <a:schemeClr val="bg1"/>
                </a:solidFill>
                <a:latin typeface="Arial" pitchFamily="34" charset="0"/>
                <a:cs typeface="Arial" pitchFamily="34" charset="0"/>
              </a:rPr>
              <a:t>Purpose: Simplify the development of enterprise applications through an intuitive interface.</a:t>
            </a:r>
            <a:br>
              <a:rPr lang="en-US" sz="1200" kern="0" dirty="0">
                <a:solidFill>
                  <a:schemeClr val="bg1"/>
                </a:solidFill>
                <a:latin typeface="Arial" pitchFamily="34" charset="0"/>
                <a:cs typeface="Arial" pitchFamily="34" charset="0"/>
              </a:rPr>
            </a:br>
            <a:r>
              <a:rPr lang="en-US" sz="1200" b="1" kern="0" dirty="0">
                <a:solidFill>
                  <a:srgbClr val="FFFF00"/>
                </a:solidFill>
                <a:latin typeface="Arial" pitchFamily="34" charset="0"/>
                <a:cs typeface="Arial" pitchFamily="34" charset="0"/>
              </a:rPr>
              <a:t>Key Features:</a:t>
            </a:r>
          </a:p>
          <a:p>
            <a:r>
              <a:rPr lang="en-US" sz="1200" kern="0" dirty="0">
                <a:solidFill>
                  <a:schemeClr val="bg1"/>
                </a:solidFill>
                <a:latin typeface="Arial" pitchFamily="34" charset="0"/>
                <a:cs typeface="Arial" pitchFamily="34" charset="0"/>
              </a:rPr>
              <a:t>Visual Development: Create UI, workflows, and logic using a drag-and-drop approach.</a:t>
            </a:r>
          </a:p>
          <a:p>
            <a:r>
              <a:rPr lang="en-US" sz="1200" kern="0" dirty="0">
                <a:solidFill>
                  <a:schemeClr val="bg1"/>
                </a:solidFill>
                <a:latin typeface="Arial" pitchFamily="34" charset="0"/>
                <a:cs typeface="Arial" pitchFamily="34" charset="0"/>
              </a:rPr>
              <a:t>Prebuilt Templates: Leverage templates for common business scenarios.</a:t>
            </a:r>
          </a:p>
          <a:p>
            <a:r>
              <a:rPr lang="en-US" sz="1200" kern="0" dirty="0">
                <a:solidFill>
                  <a:schemeClr val="bg1"/>
                </a:solidFill>
                <a:latin typeface="Arial" pitchFamily="34" charset="0"/>
                <a:cs typeface="Arial" pitchFamily="34" charset="0"/>
              </a:rPr>
              <a:t>Data Integration: Connect seamlessly with SAP and external systems through APIs.</a:t>
            </a:r>
          </a:p>
          <a:p>
            <a:r>
              <a:rPr lang="en-US" sz="1200" kern="0" dirty="0">
                <a:solidFill>
                  <a:schemeClr val="bg1"/>
                </a:solidFill>
                <a:latin typeface="Arial" pitchFamily="34" charset="0"/>
                <a:cs typeface="Arial" pitchFamily="34" charset="0"/>
              </a:rPr>
              <a:t>Multi-Channel Deployment: Develop apps for both web and mobile platforms.</a:t>
            </a:r>
          </a:p>
          <a:p>
            <a:r>
              <a:rPr lang="en-US" sz="1200" kern="0" dirty="0">
                <a:solidFill>
                  <a:schemeClr val="bg1"/>
                </a:solidFill>
                <a:latin typeface="Arial" pitchFamily="34" charset="0"/>
                <a:cs typeface="Arial" pitchFamily="34" charset="0"/>
              </a:rPr>
              <a:t>Collaboration Tools: Facilitate teamwork during the app-building process.</a:t>
            </a:r>
            <a:br>
              <a:rPr lang="en-US" sz="1200" kern="0" dirty="0">
                <a:solidFill>
                  <a:schemeClr val="bg1"/>
                </a:solidFill>
                <a:latin typeface="Arial" pitchFamily="34" charset="0"/>
                <a:cs typeface="Arial" pitchFamily="34" charset="0"/>
              </a:rPr>
            </a:br>
            <a:r>
              <a:rPr lang="en-US" sz="1200" b="1" kern="0" dirty="0">
                <a:solidFill>
                  <a:srgbClr val="FFFF00"/>
                </a:solidFill>
                <a:latin typeface="Arial" pitchFamily="34" charset="0"/>
                <a:cs typeface="Arial" pitchFamily="34" charset="0"/>
              </a:rPr>
              <a:t>Use Cases:</a:t>
            </a:r>
          </a:p>
          <a:p>
            <a:r>
              <a:rPr lang="en-US" sz="1200" kern="0" dirty="0">
                <a:solidFill>
                  <a:schemeClr val="bg1"/>
                </a:solidFill>
                <a:latin typeface="Arial" pitchFamily="34" charset="0"/>
                <a:cs typeface="Arial" pitchFamily="34" charset="0"/>
              </a:rPr>
              <a:t>Developing HR onboarding solutions.</a:t>
            </a:r>
          </a:p>
          <a:p>
            <a:r>
              <a:rPr lang="en-US" sz="1200" kern="0" dirty="0">
                <a:solidFill>
                  <a:schemeClr val="bg1"/>
                </a:solidFill>
                <a:latin typeface="Arial" pitchFamily="34" charset="0"/>
                <a:cs typeface="Arial" pitchFamily="34" charset="0"/>
              </a:rPr>
              <a:t>Building custom KPI tracking dashboards.</a:t>
            </a:r>
          </a:p>
          <a:p>
            <a:r>
              <a:rPr lang="en-US" sz="1200" kern="0" dirty="0">
                <a:solidFill>
                  <a:schemeClr val="bg1"/>
                </a:solidFill>
                <a:latin typeface="Arial" pitchFamily="34" charset="0"/>
                <a:cs typeface="Arial" pitchFamily="34" charset="0"/>
              </a:rPr>
              <a:t>Creating customer-facing applications for feedback collection.</a:t>
            </a:r>
          </a:p>
        </p:txBody>
      </p:sp>
      <p:sp>
        <p:nvSpPr>
          <p:cNvPr id="19" name="TextBox 18">
            <a:extLst>
              <a:ext uri="{FF2B5EF4-FFF2-40B4-BE49-F238E27FC236}">
                <a16:creationId xmlns:a16="http://schemas.microsoft.com/office/drawing/2014/main" id="{E563FCB9-2EAD-DBC3-CFDF-9B89260E9233}"/>
              </a:ext>
            </a:extLst>
          </p:cNvPr>
          <p:cNvSpPr txBox="1"/>
          <p:nvPr/>
        </p:nvSpPr>
        <p:spPr>
          <a:xfrm>
            <a:off x="440442" y="2415793"/>
            <a:ext cx="3103232" cy="461537"/>
          </a:xfrm>
          <a:prstGeom prst="rect">
            <a:avLst/>
          </a:prstGeom>
          <a:noFill/>
        </p:spPr>
        <p:txBody>
          <a:bodyPr wrap="square" rtlCol="0" anchor="b">
            <a:spAutoFit/>
          </a:bodyPr>
          <a:lstStyle/>
          <a:p>
            <a:pPr algn="ctr"/>
            <a:r>
              <a:rPr lang="en-US" sz="2399" b="1" kern="0" dirty="0">
                <a:solidFill>
                  <a:schemeClr val="bg1"/>
                </a:solidFill>
                <a:latin typeface="Arial" pitchFamily="34" charset="0"/>
                <a:cs typeface="Arial" pitchFamily="34" charset="0"/>
              </a:rPr>
              <a:t>SAP Build Apps</a:t>
            </a:r>
          </a:p>
        </p:txBody>
      </p:sp>
      <p:sp>
        <p:nvSpPr>
          <p:cNvPr id="21" name="TextBox 20">
            <a:extLst>
              <a:ext uri="{FF2B5EF4-FFF2-40B4-BE49-F238E27FC236}">
                <a16:creationId xmlns:a16="http://schemas.microsoft.com/office/drawing/2014/main" id="{5EE892DB-60AA-5D1B-E985-1C841220A824}"/>
              </a:ext>
            </a:extLst>
          </p:cNvPr>
          <p:cNvSpPr txBox="1"/>
          <p:nvPr/>
        </p:nvSpPr>
        <p:spPr>
          <a:xfrm>
            <a:off x="4664092" y="1297540"/>
            <a:ext cx="3103232" cy="1569276"/>
          </a:xfrm>
          <a:prstGeom prst="rect">
            <a:avLst/>
          </a:prstGeom>
          <a:noFill/>
        </p:spPr>
        <p:txBody>
          <a:bodyPr wrap="square" rtlCol="0" anchor="b">
            <a:spAutoFit/>
          </a:bodyPr>
          <a:lstStyle/>
          <a:p>
            <a:pPr algn="ctr"/>
            <a:r>
              <a:rPr lang="en-US" sz="3199" b="1" kern="0" dirty="0">
                <a:solidFill>
                  <a:schemeClr val="bg1"/>
                </a:solidFill>
                <a:latin typeface="Arial" pitchFamily="34" charset="0"/>
                <a:cs typeface="Arial" pitchFamily="34" charset="0"/>
              </a:rPr>
              <a:t>SAP Build Process Automation</a:t>
            </a:r>
            <a:endParaRPr lang="en-US" sz="2399" b="1" kern="0" dirty="0">
              <a:solidFill>
                <a:schemeClr val="bg1"/>
              </a:solidFill>
              <a:latin typeface="Arial" pitchFamily="34" charset="0"/>
              <a:cs typeface="Arial" pitchFamily="34" charset="0"/>
            </a:endParaRPr>
          </a:p>
        </p:txBody>
      </p:sp>
      <p:sp>
        <p:nvSpPr>
          <p:cNvPr id="23" name="TextBox 22">
            <a:extLst>
              <a:ext uri="{FF2B5EF4-FFF2-40B4-BE49-F238E27FC236}">
                <a16:creationId xmlns:a16="http://schemas.microsoft.com/office/drawing/2014/main" id="{79ECA516-3AC4-B591-B962-7C6C16EEBF08}"/>
              </a:ext>
            </a:extLst>
          </p:cNvPr>
          <p:cNvSpPr txBox="1"/>
          <p:nvPr/>
        </p:nvSpPr>
        <p:spPr>
          <a:xfrm>
            <a:off x="8862360" y="1939789"/>
            <a:ext cx="3103232" cy="830740"/>
          </a:xfrm>
          <a:prstGeom prst="rect">
            <a:avLst/>
          </a:prstGeom>
          <a:noFill/>
        </p:spPr>
        <p:txBody>
          <a:bodyPr wrap="square" rtlCol="0" anchor="b">
            <a:spAutoFit/>
          </a:bodyPr>
          <a:lstStyle/>
          <a:p>
            <a:pPr algn="ctr"/>
            <a:r>
              <a:rPr lang="en-US" sz="2399" b="1" kern="0" dirty="0">
                <a:solidFill>
                  <a:schemeClr val="bg1"/>
                </a:solidFill>
                <a:latin typeface="Arial" pitchFamily="34" charset="0"/>
                <a:cs typeface="Arial" pitchFamily="34" charset="0"/>
              </a:rPr>
              <a:t>SAP Build WorkZone</a:t>
            </a:r>
          </a:p>
        </p:txBody>
      </p:sp>
      <p:sp>
        <p:nvSpPr>
          <p:cNvPr id="24" name="Oval 23">
            <a:extLst>
              <a:ext uri="{FF2B5EF4-FFF2-40B4-BE49-F238E27FC236}">
                <a16:creationId xmlns:a16="http://schemas.microsoft.com/office/drawing/2014/main" id="{EB0CDBAC-0DF4-7E0C-C5EA-FD5B992BD3B8}"/>
              </a:ext>
            </a:extLst>
          </p:cNvPr>
          <p:cNvSpPr/>
          <p:nvPr/>
        </p:nvSpPr>
        <p:spPr>
          <a:xfrm>
            <a:off x="1609480" y="6644336"/>
            <a:ext cx="126163" cy="115094"/>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199"/>
          </a:p>
        </p:txBody>
      </p:sp>
      <p:sp>
        <p:nvSpPr>
          <p:cNvPr id="25" name="Oval 24">
            <a:extLst>
              <a:ext uri="{FF2B5EF4-FFF2-40B4-BE49-F238E27FC236}">
                <a16:creationId xmlns:a16="http://schemas.microsoft.com/office/drawing/2014/main" id="{F6D49E10-698A-01BF-ADBA-39BD16F08C43}"/>
              </a:ext>
            </a:extLst>
          </p:cNvPr>
          <p:cNvSpPr/>
          <p:nvPr/>
        </p:nvSpPr>
        <p:spPr>
          <a:xfrm>
            <a:off x="1771861" y="6644336"/>
            <a:ext cx="126163" cy="115094"/>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199"/>
          </a:p>
        </p:txBody>
      </p:sp>
      <p:sp>
        <p:nvSpPr>
          <p:cNvPr id="26" name="Oval 25">
            <a:extLst>
              <a:ext uri="{FF2B5EF4-FFF2-40B4-BE49-F238E27FC236}">
                <a16:creationId xmlns:a16="http://schemas.microsoft.com/office/drawing/2014/main" id="{39B3212C-A401-7E2D-288F-15B555B6964B}"/>
              </a:ext>
            </a:extLst>
          </p:cNvPr>
          <p:cNvSpPr/>
          <p:nvPr/>
        </p:nvSpPr>
        <p:spPr>
          <a:xfrm>
            <a:off x="1934244" y="6644336"/>
            <a:ext cx="126163" cy="115094"/>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199"/>
          </a:p>
        </p:txBody>
      </p:sp>
      <p:sp>
        <p:nvSpPr>
          <p:cNvPr id="27" name="Oval 26">
            <a:extLst>
              <a:ext uri="{FF2B5EF4-FFF2-40B4-BE49-F238E27FC236}">
                <a16:creationId xmlns:a16="http://schemas.microsoft.com/office/drawing/2014/main" id="{09A94C15-9E5C-A774-C0EE-733E5F0CB6A4}"/>
              </a:ext>
            </a:extLst>
          </p:cNvPr>
          <p:cNvSpPr/>
          <p:nvPr/>
        </p:nvSpPr>
        <p:spPr>
          <a:xfrm>
            <a:off x="5827864" y="6644336"/>
            <a:ext cx="126163" cy="115094"/>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199"/>
          </a:p>
        </p:txBody>
      </p:sp>
      <p:sp>
        <p:nvSpPr>
          <p:cNvPr id="28" name="Oval 27">
            <a:extLst>
              <a:ext uri="{FF2B5EF4-FFF2-40B4-BE49-F238E27FC236}">
                <a16:creationId xmlns:a16="http://schemas.microsoft.com/office/drawing/2014/main" id="{578DEF51-000A-F08A-3F66-0681C78C5B37}"/>
              </a:ext>
            </a:extLst>
          </p:cNvPr>
          <p:cNvSpPr/>
          <p:nvPr/>
        </p:nvSpPr>
        <p:spPr>
          <a:xfrm>
            <a:off x="5990245" y="6644336"/>
            <a:ext cx="126163" cy="1150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199"/>
          </a:p>
        </p:txBody>
      </p:sp>
      <p:sp>
        <p:nvSpPr>
          <p:cNvPr id="29" name="Oval 28">
            <a:extLst>
              <a:ext uri="{FF2B5EF4-FFF2-40B4-BE49-F238E27FC236}">
                <a16:creationId xmlns:a16="http://schemas.microsoft.com/office/drawing/2014/main" id="{2ABCBD90-93A3-C3DA-5069-2DE1AC49DA27}"/>
              </a:ext>
            </a:extLst>
          </p:cNvPr>
          <p:cNvSpPr/>
          <p:nvPr/>
        </p:nvSpPr>
        <p:spPr>
          <a:xfrm>
            <a:off x="6152628" y="6644336"/>
            <a:ext cx="126163" cy="115094"/>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199"/>
          </a:p>
        </p:txBody>
      </p:sp>
      <p:sp>
        <p:nvSpPr>
          <p:cNvPr id="30" name="Oval 29">
            <a:extLst>
              <a:ext uri="{FF2B5EF4-FFF2-40B4-BE49-F238E27FC236}">
                <a16:creationId xmlns:a16="http://schemas.microsoft.com/office/drawing/2014/main" id="{EBBDB39D-3C17-380B-099B-A00A008A4881}"/>
              </a:ext>
            </a:extLst>
          </p:cNvPr>
          <p:cNvSpPr/>
          <p:nvPr/>
        </p:nvSpPr>
        <p:spPr>
          <a:xfrm>
            <a:off x="10046249" y="6644336"/>
            <a:ext cx="126163" cy="115094"/>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199"/>
          </a:p>
        </p:txBody>
      </p:sp>
      <p:sp>
        <p:nvSpPr>
          <p:cNvPr id="31" name="Oval 30">
            <a:extLst>
              <a:ext uri="{FF2B5EF4-FFF2-40B4-BE49-F238E27FC236}">
                <a16:creationId xmlns:a16="http://schemas.microsoft.com/office/drawing/2014/main" id="{2B5D1F2E-A667-A273-61C8-1C952AB3BF30}"/>
              </a:ext>
            </a:extLst>
          </p:cNvPr>
          <p:cNvSpPr/>
          <p:nvPr/>
        </p:nvSpPr>
        <p:spPr>
          <a:xfrm>
            <a:off x="10208630" y="6644336"/>
            <a:ext cx="126163" cy="115094"/>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199"/>
          </a:p>
        </p:txBody>
      </p:sp>
      <p:sp>
        <p:nvSpPr>
          <p:cNvPr id="32" name="Oval 31">
            <a:extLst>
              <a:ext uri="{FF2B5EF4-FFF2-40B4-BE49-F238E27FC236}">
                <a16:creationId xmlns:a16="http://schemas.microsoft.com/office/drawing/2014/main" id="{1096F089-C2F7-BC44-2570-841630F2594E}"/>
              </a:ext>
            </a:extLst>
          </p:cNvPr>
          <p:cNvSpPr/>
          <p:nvPr/>
        </p:nvSpPr>
        <p:spPr>
          <a:xfrm>
            <a:off x="10371013" y="6644336"/>
            <a:ext cx="126163" cy="1150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199"/>
          </a:p>
        </p:txBody>
      </p:sp>
      <p:sp>
        <p:nvSpPr>
          <p:cNvPr id="34" name="TextBox 33">
            <a:extLst>
              <a:ext uri="{FF2B5EF4-FFF2-40B4-BE49-F238E27FC236}">
                <a16:creationId xmlns:a16="http://schemas.microsoft.com/office/drawing/2014/main" id="{9B914C4C-628F-AED6-267C-276B4A876617}"/>
              </a:ext>
            </a:extLst>
          </p:cNvPr>
          <p:cNvSpPr txBox="1"/>
          <p:nvPr/>
        </p:nvSpPr>
        <p:spPr>
          <a:xfrm>
            <a:off x="4494531" y="2804256"/>
            <a:ext cx="3199759" cy="3044680"/>
          </a:xfrm>
          <a:prstGeom prst="rect">
            <a:avLst/>
          </a:prstGeom>
          <a:noFill/>
        </p:spPr>
        <p:txBody>
          <a:bodyPr wrap="square" rtlCol="0">
            <a:spAutoFit/>
          </a:bodyPr>
          <a:lstStyle/>
          <a:p>
            <a:r>
              <a:rPr lang="en-US" sz="1066" kern="0" dirty="0">
                <a:solidFill>
                  <a:schemeClr val="bg1"/>
                </a:solidFill>
                <a:latin typeface="Arial" pitchFamily="34" charset="0"/>
                <a:cs typeface="Arial" pitchFamily="34" charset="0"/>
              </a:rPr>
              <a:t>Purpose: Streamline business processes using workflows and robotic process automation (RPA).</a:t>
            </a:r>
            <a:br>
              <a:rPr lang="en-US" sz="1066" kern="0" dirty="0">
                <a:solidFill>
                  <a:schemeClr val="bg1"/>
                </a:solidFill>
                <a:latin typeface="Arial" pitchFamily="34" charset="0"/>
                <a:cs typeface="Arial" pitchFamily="34" charset="0"/>
              </a:rPr>
            </a:br>
            <a:r>
              <a:rPr lang="en-US" sz="1066" b="1" kern="0" dirty="0">
                <a:solidFill>
                  <a:srgbClr val="FFFF00"/>
                </a:solidFill>
                <a:latin typeface="Arial" pitchFamily="34" charset="0"/>
                <a:cs typeface="Arial" pitchFamily="34" charset="0"/>
              </a:rPr>
              <a:t>Key Features:</a:t>
            </a:r>
          </a:p>
          <a:p>
            <a:r>
              <a:rPr lang="en-US" sz="1066" kern="0" dirty="0">
                <a:solidFill>
                  <a:schemeClr val="bg1"/>
                </a:solidFill>
                <a:latin typeface="Arial" pitchFamily="34" charset="0"/>
                <a:cs typeface="Arial" pitchFamily="34" charset="0"/>
              </a:rPr>
              <a:t>Workflow Automation: Manage approvals, notifications, and document routing automatically.</a:t>
            </a:r>
          </a:p>
          <a:p>
            <a:r>
              <a:rPr lang="en-US" sz="1066" kern="0" dirty="0">
                <a:solidFill>
                  <a:schemeClr val="bg1"/>
                </a:solidFill>
                <a:latin typeface="Arial" pitchFamily="34" charset="0"/>
                <a:cs typeface="Arial" pitchFamily="34" charset="0"/>
              </a:rPr>
              <a:t>Prebuilt Bots: Access a library of bots to handle repetitive tasks like data entry.</a:t>
            </a:r>
          </a:p>
          <a:p>
            <a:r>
              <a:rPr lang="en-US" sz="1066" kern="0" dirty="0">
                <a:solidFill>
                  <a:schemeClr val="bg1"/>
                </a:solidFill>
                <a:latin typeface="Arial" pitchFamily="34" charset="0"/>
                <a:cs typeface="Arial" pitchFamily="34" charset="0"/>
              </a:rPr>
              <a:t>Business Rules Management: Easily define and update business logic.</a:t>
            </a:r>
          </a:p>
          <a:p>
            <a:r>
              <a:rPr lang="en-US" sz="1066" kern="0" dirty="0">
                <a:solidFill>
                  <a:schemeClr val="bg1"/>
                </a:solidFill>
                <a:latin typeface="Arial" pitchFamily="34" charset="0"/>
                <a:cs typeface="Arial" pitchFamily="34" charset="0"/>
              </a:rPr>
              <a:t>Process Visibility: Track and optimize workflows in real-time.</a:t>
            </a:r>
          </a:p>
          <a:p>
            <a:r>
              <a:rPr lang="en-US" sz="1066" kern="0" dirty="0">
                <a:solidFill>
                  <a:schemeClr val="bg1"/>
                </a:solidFill>
                <a:latin typeface="Arial" pitchFamily="34" charset="0"/>
                <a:cs typeface="Arial" pitchFamily="34" charset="0"/>
              </a:rPr>
              <a:t>AI Integration: Utilize AI capabilities such as document recognition for enhanced automation.</a:t>
            </a:r>
            <a:br>
              <a:rPr lang="en-US" sz="1066" kern="0" dirty="0">
                <a:solidFill>
                  <a:schemeClr val="bg1"/>
                </a:solidFill>
                <a:latin typeface="Arial" pitchFamily="34" charset="0"/>
                <a:cs typeface="Arial" pitchFamily="34" charset="0"/>
              </a:rPr>
            </a:br>
            <a:r>
              <a:rPr lang="en-US" sz="1066" b="1" kern="0" dirty="0">
                <a:solidFill>
                  <a:srgbClr val="FFFF00"/>
                </a:solidFill>
                <a:latin typeface="Arial" pitchFamily="34" charset="0"/>
                <a:cs typeface="Arial" pitchFamily="34" charset="0"/>
              </a:rPr>
              <a:t>Use Cases:</a:t>
            </a:r>
          </a:p>
          <a:p>
            <a:r>
              <a:rPr lang="en-US" sz="1066" kern="0" dirty="0">
                <a:solidFill>
                  <a:schemeClr val="bg1"/>
                </a:solidFill>
                <a:latin typeface="Arial" pitchFamily="34" charset="0"/>
                <a:cs typeface="Arial" pitchFamily="34" charset="0"/>
              </a:rPr>
              <a:t>Automating invoice approval workflows.</a:t>
            </a:r>
          </a:p>
          <a:p>
            <a:r>
              <a:rPr lang="en-US" sz="1066" kern="0" dirty="0">
                <a:solidFill>
                  <a:schemeClr val="bg1"/>
                </a:solidFill>
                <a:latin typeface="Arial" pitchFamily="34" charset="0"/>
                <a:cs typeface="Arial" pitchFamily="34" charset="0"/>
              </a:rPr>
              <a:t>Managing employee leave requests.</a:t>
            </a:r>
          </a:p>
          <a:p>
            <a:r>
              <a:rPr lang="en-US" sz="1066" kern="0" dirty="0">
                <a:solidFill>
                  <a:schemeClr val="bg1"/>
                </a:solidFill>
                <a:latin typeface="Arial" pitchFamily="34" charset="0"/>
                <a:cs typeface="Arial" pitchFamily="34" charset="0"/>
              </a:rPr>
              <a:t>Connecting and streamlining repetitive processes across systems.</a:t>
            </a:r>
          </a:p>
        </p:txBody>
      </p:sp>
      <p:sp>
        <p:nvSpPr>
          <p:cNvPr id="35" name="TextBox 34">
            <a:extLst>
              <a:ext uri="{FF2B5EF4-FFF2-40B4-BE49-F238E27FC236}">
                <a16:creationId xmlns:a16="http://schemas.microsoft.com/office/drawing/2014/main" id="{46C2CD0C-2F45-8FC6-6AE0-1C9B298C11D3}"/>
              </a:ext>
            </a:extLst>
          </p:cNvPr>
          <p:cNvSpPr txBox="1"/>
          <p:nvPr/>
        </p:nvSpPr>
        <p:spPr>
          <a:xfrm>
            <a:off x="8839789" y="2804257"/>
            <a:ext cx="3199759" cy="3600986"/>
          </a:xfrm>
          <a:prstGeom prst="rect">
            <a:avLst/>
          </a:prstGeom>
          <a:noFill/>
        </p:spPr>
        <p:txBody>
          <a:bodyPr wrap="square" rtlCol="0">
            <a:spAutoFit/>
          </a:bodyPr>
          <a:lstStyle/>
          <a:p>
            <a:r>
              <a:rPr lang="en-US" sz="1200" kern="0" dirty="0">
                <a:solidFill>
                  <a:schemeClr val="bg1"/>
                </a:solidFill>
                <a:latin typeface="Arial" pitchFamily="34" charset="0"/>
                <a:cs typeface="Arial" pitchFamily="34" charset="0"/>
              </a:rPr>
              <a:t>Purpose: Design tailored business sites and portals for employees, customers, or partners.</a:t>
            </a:r>
            <a:br>
              <a:rPr lang="en-US" sz="1200" kern="0" dirty="0">
                <a:solidFill>
                  <a:schemeClr val="bg1"/>
                </a:solidFill>
                <a:latin typeface="Arial" pitchFamily="34" charset="0"/>
                <a:cs typeface="Arial" pitchFamily="34" charset="0"/>
              </a:rPr>
            </a:br>
            <a:r>
              <a:rPr lang="en-US" sz="1200" b="1" kern="0" dirty="0">
                <a:solidFill>
                  <a:srgbClr val="FFFF00"/>
                </a:solidFill>
                <a:latin typeface="Arial" pitchFamily="34" charset="0"/>
                <a:cs typeface="Arial" pitchFamily="34" charset="0"/>
              </a:rPr>
              <a:t>Key Features:</a:t>
            </a:r>
          </a:p>
          <a:p>
            <a:r>
              <a:rPr lang="en-US" sz="1200" kern="0" dirty="0">
                <a:solidFill>
                  <a:schemeClr val="bg1"/>
                </a:solidFill>
                <a:latin typeface="Arial" pitchFamily="34" charset="0"/>
                <a:cs typeface="Arial" pitchFamily="34" charset="0"/>
              </a:rPr>
              <a:t>Prebuilt Templates: Quickly create branded portals.</a:t>
            </a:r>
          </a:p>
          <a:p>
            <a:r>
              <a:rPr lang="en-US" sz="1200" kern="0" dirty="0">
                <a:solidFill>
                  <a:schemeClr val="bg1"/>
                </a:solidFill>
                <a:latin typeface="Arial" pitchFamily="34" charset="0"/>
                <a:cs typeface="Arial" pitchFamily="34" charset="0"/>
              </a:rPr>
              <a:t>Content Integration: Combine apps, dashboards, and workflows in a unified portal.</a:t>
            </a:r>
          </a:p>
          <a:p>
            <a:r>
              <a:rPr lang="en-US" sz="1200" kern="0" dirty="0">
                <a:solidFill>
                  <a:schemeClr val="bg1"/>
                </a:solidFill>
                <a:latin typeface="Arial" pitchFamily="34" charset="0"/>
                <a:cs typeface="Arial" pitchFamily="34" charset="0"/>
              </a:rPr>
              <a:t>Role-Based Access: Customize content and permissions according to user roles.</a:t>
            </a:r>
          </a:p>
          <a:p>
            <a:r>
              <a:rPr lang="en-US" sz="1200" kern="0" dirty="0">
                <a:solidFill>
                  <a:schemeClr val="bg1"/>
                </a:solidFill>
                <a:latin typeface="Arial" pitchFamily="34" charset="0"/>
                <a:cs typeface="Arial" pitchFamily="34" charset="0"/>
              </a:rPr>
              <a:t>Collaboration Features: Incorporate chat, forums, and knowledge-sharing tools.</a:t>
            </a:r>
          </a:p>
          <a:p>
            <a:r>
              <a:rPr lang="en-US" sz="1200" kern="0" dirty="0">
                <a:solidFill>
                  <a:schemeClr val="bg1"/>
                </a:solidFill>
                <a:latin typeface="Arial" pitchFamily="34" charset="0"/>
                <a:cs typeface="Arial" pitchFamily="34" charset="0"/>
              </a:rPr>
              <a:t>Mobile-Friendly Design: Ensure accessibility across all devices.</a:t>
            </a:r>
            <a:br>
              <a:rPr lang="en-US" sz="1200" kern="0" dirty="0">
                <a:solidFill>
                  <a:schemeClr val="bg1"/>
                </a:solidFill>
                <a:latin typeface="Arial" pitchFamily="34" charset="0"/>
                <a:cs typeface="Arial" pitchFamily="34" charset="0"/>
              </a:rPr>
            </a:br>
            <a:r>
              <a:rPr lang="en-US" sz="1200" b="1" kern="0" dirty="0">
                <a:solidFill>
                  <a:srgbClr val="FFFF00"/>
                </a:solidFill>
                <a:latin typeface="Arial" pitchFamily="34" charset="0"/>
                <a:cs typeface="Arial" pitchFamily="34" charset="0"/>
              </a:rPr>
              <a:t>Use Cases:</a:t>
            </a:r>
          </a:p>
          <a:p>
            <a:r>
              <a:rPr lang="en-US" sz="1200" kern="0" dirty="0">
                <a:solidFill>
                  <a:schemeClr val="bg1"/>
                </a:solidFill>
                <a:latin typeface="Arial" pitchFamily="34" charset="0"/>
                <a:cs typeface="Arial" pitchFamily="34" charset="0"/>
              </a:rPr>
              <a:t>Developing employee self-service platforms.</a:t>
            </a:r>
          </a:p>
          <a:p>
            <a:r>
              <a:rPr lang="en-US" sz="1200" kern="0" dirty="0">
                <a:solidFill>
                  <a:schemeClr val="bg1"/>
                </a:solidFill>
                <a:latin typeface="Arial" pitchFamily="34" charset="0"/>
                <a:cs typeface="Arial" pitchFamily="34" charset="0"/>
              </a:rPr>
              <a:t>Creating customer support portals.</a:t>
            </a:r>
          </a:p>
          <a:p>
            <a:r>
              <a:rPr lang="en-US" sz="1200" kern="0" dirty="0">
                <a:solidFill>
                  <a:schemeClr val="bg1"/>
                </a:solidFill>
                <a:latin typeface="Arial" pitchFamily="34" charset="0"/>
                <a:cs typeface="Arial" pitchFamily="34" charset="0"/>
              </a:rPr>
              <a:t>Building collaboration hubs for partners.</a:t>
            </a:r>
          </a:p>
        </p:txBody>
      </p:sp>
    </p:spTree>
    <p:extLst>
      <p:ext uri="{BB962C8B-B14F-4D97-AF65-F5344CB8AC3E}">
        <p14:creationId xmlns:p14="http://schemas.microsoft.com/office/powerpoint/2010/main" val="327740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19C45-BE39-6D0D-142E-C9FC3E35E534}"/>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C862020-8D71-E31A-09C9-A2797DAF017C}"/>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69F43734-243A-5AED-8E4D-06E1D66AF16E}"/>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16</a:t>
            </a:fld>
            <a:endParaRPr lang="en-US" dirty="0"/>
          </a:p>
        </p:txBody>
      </p:sp>
      <p:sp>
        <p:nvSpPr>
          <p:cNvPr id="5" name="Title 4">
            <a:extLst>
              <a:ext uri="{FF2B5EF4-FFF2-40B4-BE49-F238E27FC236}">
                <a16:creationId xmlns:a16="http://schemas.microsoft.com/office/drawing/2014/main" id="{F2B0E1C5-8A08-413F-8B09-C84C12CD5C27}"/>
              </a:ext>
            </a:extLst>
          </p:cNvPr>
          <p:cNvSpPr>
            <a:spLocks noGrp="1"/>
          </p:cNvSpPr>
          <p:nvPr>
            <p:ph type="title"/>
          </p:nvPr>
        </p:nvSpPr>
        <p:spPr>
          <a:xfrm>
            <a:off x="101573" y="178647"/>
            <a:ext cx="10969943" cy="711016"/>
          </a:xfrm>
        </p:spPr>
        <p:txBody>
          <a:bodyPr/>
          <a:lstStyle/>
          <a:p>
            <a:r>
              <a:rPr lang="en-IN" sz="3333" dirty="0"/>
              <a:t>SAP Build Work Zone?</a:t>
            </a:r>
          </a:p>
        </p:txBody>
      </p:sp>
      <p:sp>
        <p:nvSpPr>
          <p:cNvPr id="6" name="TextBox 5">
            <a:extLst>
              <a:ext uri="{FF2B5EF4-FFF2-40B4-BE49-F238E27FC236}">
                <a16:creationId xmlns:a16="http://schemas.microsoft.com/office/drawing/2014/main" id="{1C969C4F-071B-E3C7-E6AB-76054C04A9E0}"/>
              </a:ext>
            </a:extLst>
          </p:cNvPr>
          <p:cNvSpPr txBox="1"/>
          <p:nvPr/>
        </p:nvSpPr>
        <p:spPr>
          <a:xfrm>
            <a:off x="187689" y="991235"/>
            <a:ext cx="11696415" cy="1569660"/>
          </a:xfrm>
          <a:prstGeom prst="rect">
            <a:avLst/>
          </a:prstGeom>
          <a:noFill/>
        </p:spPr>
        <p:txBody>
          <a:bodyPr wrap="square">
            <a:spAutoFit/>
          </a:bodyPr>
          <a:lstStyle/>
          <a:p>
            <a:r>
              <a:rPr lang="en-US" sz="1600" dirty="0">
                <a:solidFill>
                  <a:schemeClr val="bg1"/>
                </a:solidFill>
                <a:latin typeface="72" panose="020B0503030000000003" pitchFamily="34" charset="0"/>
              </a:rPr>
              <a:t>SAP Build Work Zone, advanced edition is a powerful SAP Business Technology Platform service that consists of several components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SAP Launchpad Services is now called </a:t>
            </a:r>
            <a:r>
              <a:rPr lang="en-US" sz="1600" b="1" dirty="0">
                <a:solidFill>
                  <a:schemeClr val="bg1"/>
                </a:solidFill>
                <a:latin typeface="72" panose="020B0503030000000003" pitchFamily="34" charset="0"/>
              </a:rPr>
              <a:t>SAP Build Work Zone, Standard</a:t>
            </a:r>
            <a:br>
              <a:rPr lang="en-US" sz="1600" dirty="0">
                <a:solidFill>
                  <a:schemeClr val="bg1"/>
                </a:solidFill>
              </a:rPr>
            </a:br>
            <a:br>
              <a:rPr lang="en-US" sz="1600" dirty="0">
                <a:solidFill>
                  <a:schemeClr val="bg1"/>
                </a:solidFill>
              </a:rPr>
            </a:br>
            <a:r>
              <a:rPr lang="en-US" sz="1600" dirty="0">
                <a:solidFill>
                  <a:schemeClr val="bg1"/>
                </a:solidFill>
                <a:latin typeface="72" panose="020B0503030000000003" pitchFamily="34" charset="0"/>
              </a:rPr>
              <a:t>SAP Work Zone is now called </a:t>
            </a:r>
            <a:r>
              <a:rPr lang="en-US" sz="1600" b="1" dirty="0">
                <a:solidFill>
                  <a:schemeClr val="bg1"/>
                </a:solidFill>
                <a:latin typeface="72" panose="020B0503030000000003" pitchFamily="34" charset="0"/>
              </a:rPr>
              <a:t>SAP Build Work Zone, Advanced</a:t>
            </a:r>
            <a:endParaRPr lang="en-IN" sz="1600" dirty="0">
              <a:solidFill>
                <a:schemeClr val="bg1"/>
              </a:solidFill>
            </a:endParaRPr>
          </a:p>
        </p:txBody>
      </p:sp>
      <p:pic>
        <p:nvPicPr>
          <p:cNvPr id="5122" name="Picture 2">
            <a:extLst>
              <a:ext uri="{FF2B5EF4-FFF2-40B4-BE49-F238E27FC236}">
                <a16:creationId xmlns:a16="http://schemas.microsoft.com/office/drawing/2014/main" id="{114857FC-F584-21F5-8924-5FA2ED7AC7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347"/>
          <a:stretch/>
        </p:blipFill>
        <p:spPr bwMode="auto">
          <a:xfrm>
            <a:off x="914274" y="2548199"/>
            <a:ext cx="10243245" cy="3743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27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898AD-0F10-A35E-CEB3-080308A1E5D5}"/>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D127ACAC-5BBB-6970-DF9A-DE461D9A5D17}"/>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0F070FDF-D6FF-83EC-2B6F-77CFDBB606FB}"/>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17</a:t>
            </a:fld>
            <a:endParaRPr lang="en-US" dirty="0"/>
          </a:p>
        </p:txBody>
      </p:sp>
      <p:sp>
        <p:nvSpPr>
          <p:cNvPr id="5" name="Title 4">
            <a:extLst>
              <a:ext uri="{FF2B5EF4-FFF2-40B4-BE49-F238E27FC236}">
                <a16:creationId xmlns:a16="http://schemas.microsoft.com/office/drawing/2014/main" id="{3C481034-F80A-43F1-807D-7FB1E118E76C}"/>
              </a:ext>
            </a:extLst>
          </p:cNvPr>
          <p:cNvSpPr>
            <a:spLocks noGrp="1"/>
          </p:cNvSpPr>
          <p:nvPr>
            <p:ph type="title"/>
          </p:nvPr>
        </p:nvSpPr>
        <p:spPr>
          <a:xfrm>
            <a:off x="101573" y="178647"/>
            <a:ext cx="10969943" cy="711016"/>
          </a:xfrm>
        </p:spPr>
        <p:txBody>
          <a:bodyPr/>
          <a:lstStyle/>
          <a:p>
            <a:r>
              <a:rPr lang="en-IN" sz="3333" dirty="0"/>
              <a:t>Offerings of Build Work Zone</a:t>
            </a:r>
          </a:p>
        </p:txBody>
      </p:sp>
      <p:pic>
        <p:nvPicPr>
          <p:cNvPr id="6146" name="Picture 2">
            <a:extLst>
              <a:ext uri="{FF2B5EF4-FFF2-40B4-BE49-F238E27FC236}">
                <a16:creationId xmlns:a16="http://schemas.microsoft.com/office/drawing/2014/main" id="{C9E45233-ADA2-0C48-1B73-7E8654B092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91"/>
          <a:stretch/>
        </p:blipFill>
        <p:spPr bwMode="auto">
          <a:xfrm>
            <a:off x="801507" y="1194382"/>
            <a:ext cx="10766795" cy="496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61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person wearing virtual reality goggles&#10;&#10;Description automatically generated">
            <a:extLst>
              <a:ext uri="{FF2B5EF4-FFF2-40B4-BE49-F238E27FC236}">
                <a16:creationId xmlns:a16="http://schemas.microsoft.com/office/drawing/2014/main" id="{D3D90AE4-C3C7-D65D-106A-847A742020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1950"/>
          <a:stretch/>
        </p:blipFill>
        <p:spPr bwMode="auto">
          <a:xfrm>
            <a:off x="609441" y="1295956"/>
            <a:ext cx="10969943" cy="4829506"/>
          </a:xfrm>
          <a:prstGeom prst="rect">
            <a:avLst/>
          </a:prstGeom>
          <a:solidFill>
            <a:srgbClr val="FFFFFF"/>
          </a:solidFill>
        </p:spPr>
      </p:pic>
      <p:sp>
        <p:nvSpPr>
          <p:cNvPr id="2" name="Footer Placeholder 1">
            <a:extLst>
              <a:ext uri="{FF2B5EF4-FFF2-40B4-BE49-F238E27FC236}">
                <a16:creationId xmlns:a16="http://schemas.microsoft.com/office/drawing/2014/main" id="{66D9D8C3-B1AE-95E5-1A88-BBCFF4EEA99E}"/>
              </a:ext>
            </a:extLst>
          </p:cNvPr>
          <p:cNvSpPr>
            <a:spLocks noGrp="1"/>
          </p:cNvSpPr>
          <p:nvPr>
            <p:ph type="ftr" sz="quarter" idx="11"/>
          </p:nvPr>
        </p:nvSpPr>
        <p:spPr>
          <a:xfrm>
            <a:off x="4164515" y="6355588"/>
            <a:ext cx="3859795" cy="365030"/>
          </a:xfrm>
        </p:spPr>
        <p:txBody>
          <a:bodyPr anchor="ctr">
            <a:normAutofit/>
          </a:bodyPr>
          <a:lstStyle/>
          <a:p>
            <a:pPr>
              <a:lnSpc>
                <a:spcPct val="90000"/>
              </a:lnSpc>
              <a:spcAft>
                <a:spcPts val="800"/>
              </a:spcAft>
            </a:pPr>
            <a:r>
              <a:rPr lang="en-US"/>
              <a:t>www.anubhavtrainings.com</a:t>
            </a:r>
          </a:p>
        </p:txBody>
      </p:sp>
      <p:sp>
        <p:nvSpPr>
          <p:cNvPr id="3" name="Slide Number Placeholder 2">
            <a:extLst>
              <a:ext uri="{FF2B5EF4-FFF2-40B4-BE49-F238E27FC236}">
                <a16:creationId xmlns:a16="http://schemas.microsoft.com/office/drawing/2014/main" id="{508571A3-C853-2F67-C770-C47B0ECA6E9D}"/>
              </a:ext>
            </a:extLst>
          </p:cNvPr>
          <p:cNvSpPr>
            <a:spLocks noGrp="1"/>
          </p:cNvSpPr>
          <p:nvPr>
            <p:ph type="sldNum" sz="quarter" idx="12"/>
          </p:nvPr>
        </p:nvSpPr>
        <p:spPr>
          <a:xfrm>
            <a:off x="609441" y="6355588"/>
            <a:ext cx="2844059" cy="365030"/>
          </a:xfrm>
        </p:spPr>
        <p:txBody>
          <a:bodyPr anchor="ctr">
            <a:normAutofit/>
          </a:bodyPr>
          <a:lstStyle/>
          <a:p>
            <a:pPr>
              <a:lnSpc>
                <a:spcPct val="90000"/>
              </a:lnSpc>
              <a:spcAft>
                <a:spcPts val="800"/>
              </a:spcAft>
            </a:pPr>
            <a:fld id="{B6F15528-21DE-4FAA-801E-634DDDAF4B2B}" type="slidenum">
              <a:rPr lang="en-US" smtClean="0"/>
              <a:pPr>
                <a:lnSpc>
                  <a:spcPct val="90000"/>
                </a:lnSpc>
                <a:spcAft>
                  <a:spcPts val="800"/>
                </a:spcAft>
              </a:pPr>
              <a:t>18</a:t>
            </a:fld>
            <a:endParaRPr lang="en-US"/>
          </a:p>
        </p:txBody>
      </p:sp>
      <p:sp>
        <p:nvSpPr>
          <p:cNvPr id="4" name="Title 3">
            <a:extLst>
              <a:ext uri="{FF2B5EF4-FFF2-40B4-BE49-F238E27FC236}">
                <a16:creationId xmlns:a16="http://schemas.microsoft.com/office/drawing/2014/main" id="{DD8E42BD-A877-EC47-A511-B7A4C99910AD}"/>
              </a:ext>
            </a:extLst>
          </p:cNvPr>
          <p:cNvSpPr>
            <a:spLocks noGrp="1"/>
          </p:cNvSpPr>
          <p:nvPr>
            <p:ph type="title"/>
          </p:nvPr>
        </p:nvSpPr>
        <p:spPr>
          <a:xfrm>
            <a:off x="609441" y="584942"/>
            <a:ext cx="10969943" cy="711016"/>
          </a:xfrm>
        </p:spPr>
        <p:txBody>
          <a:bodyPr>
            <a:normAutofit/>
          </a:bodyPr>
          <a:lstStyle/>
          <a:p>
            <a:r>
              <a:rPr lang="en-IN" dirty="0">
                <a:latin typeface="Cooper Black" panose="0208090404030B020404" pitchFamily="18" charset="0"/>
              </a:rPr>
              <a:t>Hands-on Setting up Build Work Zone</a:t>
            </a:r>
          </a:p>
        </p:txBody>
      </p:sp>
    </p:spTree>
    <p:extLst>
      <p:ext uri="{BB962C8B-B14F-4D97-AF65-F5344CB8AC3E}">
        <p14:creationId xmlns:p14="http://schemas.microsoft.com/office/powerpoint/2010/main" val="2125680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77192-09C6-FA74-855F-3A3AE8444A3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81A302E-9B86-4630-28D7-7376FAF0F06B}"/>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5908BA6A-AB3E-281D-F2A0-664633C7C464}"/>
              </a:ext>
            </a:extLst>
          </p:cNvPr>
          <p:cNvSpPr>
            <a:spLocks noGrp="1"/>
          </p:cNvSpPr>
          <p:nvPr>
            <p:ph type="sldNum" sz="quarter" idx="12"/>
          </p:nvPr>
        </p:nvSpPr>
        <p:spPr>
          <a:xfrm>
            <a:off x="203147" y="6374633"/>
            <a:ext cx="609441" cy="365030"/>
          </a:xfrm>
        </p:spPr>
        <p:txBody>
          <a:bodyPr/>
          <a:lstStyle/>
          <a:p>
            <a:pPr defTabSz="1218895"/>
            <a:fld id="{B6F15528-21DE-4FAA-801E-634DDDAF4B2B}" type="slidenum">
              <a:rPr lang="en-US">
                <a:solidFill>
                  <a:prstClr val="black">
                    <a:tint val="75000"/>
                  </a:prstClr>
                </a:solidFill>
                <a:latin typeface="Calibri"/>
              </a:rPr>
              <a:pPr defTabSz="1218895"/>
              <a:t>19</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C12B93EF-AD27-E981-E7A1-10F7405B0D73}"/>
              </a:ext>
            </a:extLst>
          </p:cNvPr>
          <p:cNvSpPr>
            <a:spLocks noGrp="1"/>
          </p:cNvSpPr>
          <p:nvPr>
            <p:ph type="title"/>
          </p:nvPr>
        </p:nvSpPr>
        <p:spPr>
          <a:xfrm>
            <a:off x="101573" y="178647"/>
            <a:ext cx="10969943" cy="711016"/>
          </a:xfrm>
        </p:spPr>
        <p:txBody>
          <a:bodyPr/>
          <a:lstStyle/>
          <a:p>
            <a:r>
              <a:rPr lang="en-IN" sz="3333" dirty="0"/>
              <a:t>What is SAP Cloud Identity Service?</a:t>
            </a:r>
          </a:p>
        </p:txBody>
      </p:sp>
      <p:sp>
        <p:nvSpPr>
          <p:cNvPr id="2" name="TextBox 1">
            <a:extLst>
              <a:ext uri="{FF2B5EF4-FFF2-40B4-BE49-F238E27FC236}">
                <a16:creationId xmlns:a16="http://schemas.microsoft.com/office/drawing/2014/main" id="{E0B54309-BE9F-BD69-388E-833149DEC776}"/>
              </a:ext>
            </a:extLst>
          </p:cNvPr>
          <p:cNvSpPr txBox="1"/>
          <p:nvPr/>
        </p:nvSpPr>
        <p:spPr>
          <a:xfrm>
            <a:off x="203147" y="1295955"/>
            <a:ext cx="11680957" cy="2031472"/>
          </a:xfrm>
          <a:prstGeom prst="rect">
            <a:avLst/>
          </a:prstGeom>
        </p:spPr>
        <p:txBody>
          <a:bodyPr vert="horz" lIns="121888" tIns="60944" rIns="121888" bIns="60944" rtlCol="0">
            <a:normAutofit lnSpcReduction="10000"/>
          </a:bodyPr>
          <a:lstStyle/>
          <a:p>
            <a:pPr defTabSz="1218895" fontAlgn="t"/>
            <a:r>
              <a:rPr lang="en-US" sz="1866" dirty="0">
                <a:solidFill>
                  <a:prstClr val="black"/>
                </a:solidFill>
                <a:latin typeface="72" panose="020B0503030000000003" pitchFamily="34" charset="0"/>
              </a:rPr>
              <a:t>SAP Cloud Identity Services are a group of services of SAP Business Technology Platform (SAP BTP), which enable you to integrate identity and access management between systems. The goal is to provide a seamless single sign-on experience across systems while ensuring that system and data access are secure. SAP Cloud Identity Services include Identity Authentication, Identity Provisioning, Identity Directory and Authorization Management.</a:t>
            </a:r>
          </a:p>
          <a:p>
            <a:pPr defTabSz="1218895"/>
            <a:br>
              <a:rPr lang="en-US" sz="1866" dirty="0">
                <a:solidFill>
                  <a:srgbClr val="0854A0"/>
                </a:solidFill>
                <a:latin typeface="SAP-icons"/>
              </a:rPr>
            </a:br>
            <a:endParaRPr lang="en-US" sz="1866" dirty="0">
              <a:solidFill>
                <a:prstClr val="black"/>
              </a:solidFill>
              <a:latin typeface="Calibri"/>
            </a:endParaRPr>
          </a:p>
        </p:txBody>
      </p:sp>
      <p:pic>
        <p:nvPicPr>
          <p:cNvPr id="7170" name="Picture 2">
            <a:extLst>
              <a:ext uri="{FF2B5EF4-FFF2-40B4-BE49-F238E27FC236}">
                <a16:creationId xmlns:a16="http://schemas.microsoft.com/office/drawing/2014/main" id="{8EB9557B-998B-0E71-561C-6C8DC8761E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176" y="2921132"/>
            <a:ext cx="8227457" cy="3129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69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940" y="0"/>
            <a:ext cx="1173316" cy="115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988236-86EB-B182-FA1F-EB4AD9DA9ED8}"/>
              </a:ext>
            </a:extLst>
          </p:cNvPr>
          <p:cNvSpPr>
            <a:spLocks noGrp="1"/>
          </p:cNvSpPr>
          <p:nvPr>
            <p:ph type="ftr" sz="quarter" idx="11"/>
          </p:nvPr>
        </p:nvSpPr>
        <p:spPr/>
        <p:txBody>
          <a:bodyPr/>
          <a:lstStyle/>
          <a:p>
            <a:pPr defTabSz="1218895"/>
            <a:r>
              <a:rPr lang="en-US">
                <a:solidFill>
                  <a:prstClr val="black">
                    <a:tint val="75000"/>
                  </a:prstClr>
                </a:solidFill>
                <a:latin typeface="Calibri"/>
              </a:rPr>
              <a:t>www.anubhavtrainings.com</a:t>
            </a:r>
            <a:endParaRPr lang="en-US" dirty="0">
              <a:solidFill>
                <a:prstClr val="black">
                  <a:tint val="75000"/>
                </a:prstClr>
              </a:solidFill>
              <a:latin typeface="Calibri"/>
            </a:endParaRPr>
          </a:p>
        </p:txBody>
      </p:sp>
      <p:sp>
        <p:nvSpPr>
          <p:cNvPr id="3" name="Slide Number Placeholder 2">
            <a:extLst>
              <a:ext uri="{FF2B5EF4-FFF2-40B4-BE49-F238E27FC236}">
                <a16:creationId xmlns:a16="http://schemas.microsoft.com/office/drawing/2014/main" id="{4FD17648-E4D0-C5AB-AED2-C2E40B353359}"/>
              </a:ext>
            </a:extLst>
          </p:cNvPr>
          <p:cNvSpPr>
            <a:spLocks noGrp="1"/>
          </p:cNvSpPr>
          <p:nvPr>
            <p:ph type="sldNum" sz="quarter" idx="12"/>
          </p:nvPr>
        </p:nvSpPr>
        <p:spPr/>
        <p:txBody>
          <a:bodyPr/>
          <a:lstStyle/>
          <a:p>
            <a:pPr defTabSz="1218895"/>
            <a:fld id="{B6F15528-21DE-4FAA-801E-634DDDAF4B2B}" type="slidenum">
              <a:rPr lang="en-US">
                <a:solidFill>
                  <a:prstClr val="black">
                    <a:tint val="75000"/>
                  </a:prstClr>
                </a:solidFill>
                <a:latin typeface="Calibri"/>
              </a:rPr>
              <a:pPr defTabSz="1218895"/>
              <a:t>20</a:t>
            </a:fld>
            <a:endParaRPr lang="en-US">
              <a:solidFill>
                <a:prstClr val="black">
                  <a:tint val="75000"/>
                </a:prstClr>
              </a:solidFill>
              <a:latin typeface="Calibri"/>
            </a:endParaRPr>
          </a:p>
        </p:txBody>
      </p:sp>
      <p:sp>
        <p:nvSpPr>
          <p:cNvPr id="4" name="Title 3">
            <a:extLst>
              <a:ext uri="{FF2B5EF4-FFF2-40B4-BE49-F238E27FC236}">
                <a16:creationId xmlns:a16="http://schemas.microsoft.com/office/drawing/2014/main" id="{7F6F601F-ECA0-565F-15BB-8ACFEDC85B7F}"/>
              </a:ext>
            </a:extLst>
          </p:cNvPr>
          <p:cNvSpPr>
            <a:spLocks noGrp="1"/>
          </p:cNvSpPr>
          <p:nvPr>
            <p:ph type="title"/>
          </p:nvPr>
        </p:nvSpPr>
        <p:spPr/>
        <p:txBody>
          <a:bodyPr/>
          <a:lstStyle/>
          <a:p>
            <a:r>
              <a:rPr lang="en-IN" dirty="0"/>
              <a:t>Become Admin for your Identity Service</a:t>
            </a:r>
          </a:p>
        </p:txBody>
      </p:sp>
      <p:pic>
        <p:nvPicPr>
          <p:cNvPr id="6" name="Picture 5">
            <a:extLst>
              <a:ext uri="{FF2B5EF4-FFF2-40B4-BE49-F238E27FC236}">
                <a16:creationId xmlns:a16="http://schemas.microsoft.com/office/drawing/2014/main" id="{169993EA-C9BD-F6ED-1BC9-0BFF6E5DEFBD}"/>
              </a:ext>
            </a:extLst>
          </p:cNvPr>
          <p:cNvPicPr>
            <a:picLocks noChangeAspect="1"/>
          </p:cNvPicPr>
          <p:nvPr/>
        </p:nvPicPr>
        <p:blipFill>
          <a:blip r:embed="rId2"/>
          <a:stretch>
            <a:fillRect/>
          </a:stretch>
        </p:blipFill>
        <p:spPr>
          <a:xfrm>
            <a:off x="507868" y="1295956"/>
            <a:ext cx="8113978" cy="5124164"/>
          </a:xfrm>
          <a:prstGeom prst="rect">
            <a:avLst/>
          </a:prstGeom>
        </p:spPr>
      </p:pic>
    </p:spTree>
    <p:extLst>
      <p:ext uri="{BB962C8B-B14F-4D97-AF65-F5344CB8AC3E}">
        <p14:creationId xmlns:p14="http://schemas.microsoft.com/office/powerpoint/2010/main" val="2541025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a:t>
            </a:r>
            <a:r>
              <a:rPr lang="en-US" sz="5400" b="1" kern="0">
                <a:solidFill>
                  <a:schemeClr val="accent2"/>
                </a:solidFill>
                <a:latin typeface="Segoe UI" panose="020B0502040204020203" pitchFamily="34" charset="0"/>
                <a:ea typeface="Calibri Light" charset="0"/>
                <a:cs typeface="Segoe UI" panose="020B0502040204020203" pitchFamily="34" charset="0"/>
              </a:rPr>
              <a:t>Day 2</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33" name="Rectangle: Rounded Corners 1132">
            <a:extLst>
              <a:ext uri="{FF2B5EF4-FFF2-40B4-BE49-F238E27FC236}">
                <a16:creationId xmlns:a16="http://schemas.microsoft.com/office/drawing/2014/main" id="{47299741-729A-4FA6-A73E-373218C0B948}"/>
              </a:ext>
            </a:extLst>
          </p:cNvPr>
          <p:cNvSpPr/>
          <p:nvPr/>
        </p:nvSpPr>
        <p:spPr>
          <a:xfrm>
            <a:off x="3453886" y="1196752"/>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4" name="Rectangle: Rounded Corners 1133">
            <a:extLst>
              <a:ext uri="{FF2B5EF4-FFF2-40B4-BE49-F238E27FC236}">
                <a16:creationId xmlns:a16="http://schemas.microsoft.com/office/drawing/2014/main" id="{E8655933-ABB5-4D15-AE7F-B0D014A5A5FB}"/>
              </a:ext>
            </a:extLst>
          </p:cNvPr>
          <p:cNvSpPr/>
          <p:nvPr/>
        </p:nvSpPr>
        <p:spPr>
          <a:xfrm>
            <a:off x="3453886" y="2952474"/>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Rectangle: Rounded Corners 1134">
            <a:extLst>
              <a:ext uri="{FF2B5EF4-FFF2-40B4-BE49-F238E27FC236}">
                <a16:creationId xmlns:a16="http://schemas.microsoft.com/office/drawing/2014/main" id="{7ADD6B3E-784D-4B47-A705-C73AEB0275B4}"/>
              </a:ext>
            </a:extLst>
          </p:cNvPr>
          <p:cNvSpPr/>
          <p:nvPr/>
        </p:nvSpPr>
        <p:spPr>
          <a:xfrm>
            <a:off x="3453886" y="4708197"/>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41" name="Group 1140">
            <a:extLst>
              <a:ext uri="{FF2B5EF4-FFF2-40B4-BE49-F238E27FC236}">
                <a16:creationId xmlns:a16="http://schemas.microsoft.com/office/drawing/2014/main" id="{010C7D28-B781-409B-AFDB-2EB8DCBAB471}"/>
              </a:ext>
            </a:extLst>
          </p:cNvPr>
          <p:cNvGrpSpPr/>
          <p:nvPr/>
        </p:nvGrpSpPr>
        <p:grpSpPr>
          <a:xfrm>
            <a:off x="4118571" y="1449765"/>
            <a:ext cx="4359562" cy="922336"/>
            <a:chOff x="1395616" y="871285"/>
            <a:chExt cx="3825734" cy="1064137"/>
          </a:xfrm>
        </p:grpSpPr>
        <p:sp>
          <p:nvSpPr>
            <p:cNvPr id="1142" name="TextBox 1141">
              <a:extLst>
                <a:ext uri="{FF2B5EF4-FFF2-40B4-BE49-F238E27FC236}">
                  <a16:creationId xmlns:a16="http://schemas.microsoft.com/office/drawing/2014/main" id="{3F09AA1F-FEA7-4D17-88ED-2CD603C4E9A6}"/>
                </a:ext>
              </a:extLst>
            </p:cNvPr>
            <p:cNvSpPr txBox="1"/>
            <p:nvPr/>
          </p:nvSpPr>
          <p:spPr>
            <a:xfrm>
              <a:off x="2984420" y="1243564"/>
              <a:ext cx="2236930" cy="319585"/>
            </a:xfrm>
            <a:prstGeom prst="rect">
              <a:avLst/>
            </a:prstGeom>
            <a:noFill/>
          </p:spPr>
          <p:txBody>
            <a:bodyPr wrap="square" lIns="0" tIns="0" rIns="0" bIns="0" rtlCol="0" anchor="ctr">
              <a:spAutoFit/>
            </a:bodyPr>
            <a:lstStyle/>
            <a:p>
              <a:r>
                <a:rPr lang="en-US" sz="1800">
                  <a:solidFill>
                    <a:schemeClr val="bg1"/>
                  </a:solidFill>
                  <a:latin typeface="Segoe UI" panose="020B0502040204020203" pitchFamily="34" charset="0"/>
                  <a:ea typeface="Calibri Light" charset="0"/>
                  <a:cs typeface="Segoe UI" panose="020B0502040204020203" pitchFamily="34" charset="0"/>
                </a:rPr>
                <a:t>BTP Subs/Env./Services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3" name="TextBox 1142">
              <a:extLst>
                <a:ext uri="{FF2B5EF4-FFF2-40B4-BE49-F238E27FC236}">
                  <a16:creationId xmlns:a16="http://schemas.microsoft.com/office/drawing/2014/main" id="{C88A509D-C2AF-4500-8C21-D7071BE4DE6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4" name="Group 1143">
            <a:extLst>
              <a:ext uri="{FF2B5EF4-FFF2-40B4-BE49-F238E27FC236}">
                <a16:creationId xmlns:a16="http://schemas.microsoft.com/office/drawing/2014/main" id="{8A3A5AE5-D342-4BA3-9A55-5165158B260D}"/>
              </a:ext>
            </a:extLst>
          </p:cNvPr>
          <p:cNvGrpSpPr/>
          <p:nvPr/>
        </p:nvGrpSpPr>
        <p:grpSpPr>
          <a:xfrm>
            <a:off x="4118571" y="3205484"/>
            <a:ext cx="4431570" cy="922336"/>
            <a:chOff x="1395616" y="871285"/>
            <a:chExt cx="3825734" cy="1064137"/>
          </a:xfrm>
        </p:grpSpPr>
        <p:sp>
          <p:nvSpPr>
            <p:cNvPr id="1145" name="TextBox 1144">
              <a:extLst>
                <a:ext uri="{FF2B5EF4-FFF2-40B4-BE49-F238E27FC236}">
                  <a16:creationId xmlns:a16="http://schemas.microsoft.com/office/drawing/2014/main" id="{D50FB645-94BC-4B73-BC01-70A868E236E0}"/>
                </a:ext>
              </a:extLst>
            </p:cNvPr>
            <p:cNvSpPr txBox="1"/>
            <p:nvPr/>
          </p:nvSpPr>
          <p:spPr>
            <a:xfrm>
              <a:off x="2984420" y="1243562"/>
              <a:ext cx="2236930" cy="31958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Fusion Team</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6" name="TextBox 1145">
              <a:extLst>
                <a:ext uri="{FF2B5EF4-FFF2-40B4-BE49-F238E27FC236}">
                  <a16:creationId xmlns:a16="http://schemas.microsoft.com/office/drawing/2014/main" id="{D6E845BF-0649-4FED-BF91-2541D1DCB0D6}"/>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50" name="Group 1149">
            <a:extLst>
              <a:ext uri="{FF2B5EF4-FFF2-40B4-BE49-F238E27FC236}">
                <a16:creationId xmlns:a16="http://schemas.microsoft.com/office/drawing/2014/main" id="{64D36160-176A-49B7-AEAE-FF1ECF022B7A}"/>
              </a:ext>
            </a:extLst>
          </p:cNvPr>
          <p:cNvGrpSpPr/>
          <p:nvPr/>
        </p:nvGrpSpPr>
        <p:grpSpPr>
          <a:xfrm>
            <a:off x="4118571" y="4961207"/>
            <a:ext cx="4431570" cy="922336"/>
            <a:chOff x="1395616" y="871285"/>
            <a:chExt cx="4290329" cy="1064137"/>
          </a:xfrm>
        </p:grpSpPr>
        <p:sp>
          <p:nvSpPr>
            <p:cNvPr id="1151" name="TextBox 1150">
              <a:extLst>
                <a:ext uri="{FF2B5EF4-FFF2-40B4-BE49-F238E27FC236}">
                  <a16:creationId xmlns:a16="http://schemas.microsoft.com/office/drawing/2014/main" id="{571E5D2F-CB43-41BD-B4D3-A2160034C400}"/>
                </a:ext>
              </a:extLst>
            </p:cNvPr>
            <p:cNvSpPr txBox="1"/>
            <p:nvPr/>
          </p:nvSpPr>
          <p:spPr>
            <a:xfrm>
              <a:off x="2984420" y="1243560"/>
              <a:ext cx="2701525" cy="31958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Build </a:t>
              </a:r>
              <a:r>
                <a:rPr lang="en-US" sz="1800" kern="0" dirty="0" err="1">
                  <a:solidFill>
                    <a:schemeClr val="bg1"/>
                  </a:solidFill>
                  <a:latin typeface="Segoe UI" panose="020B0502040204020203" pitchFamily="34" charset="0"/>
                  <a:ea typeface="Calibri Light" charset="0"/>
                  <a:cs typeface="Segoe UI" panose="020B0502040204020203" pitchFamily="34" charset="0"/>
                </a:rPr>
                <a:t>workzone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52" name="TextBox 1151">
              <a:extLst>
                <a:ext uri="{FF2B5EF4-FFF2-40B4-BE49-F238E27FC236}">
                  <a16:creationId xmlns:a16="http://schemas.microsoft.com/office/drawing/2014/main" id="{F2024D8F-80E0-4CDB-8B10-C1B5BD93DE8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Environments, Subs, and services</a:t>
            </a:r>
          </a:p>
        </p:txBody>
      </p:sp>
      <p:sp>
        <p:nvSpPr>
          <p:cNvPr id="5" name="TextBox 4">
            <a:extLst>
              <a:ext uri="{FF2B5EF4-FFF2-40B4-BE49-F238E27FC236}">
                <a16:creationId xmlns:a16="http://schemas.microsoft.com/office/drawing/2014/main" id="{959EF827-E085-BC46-32BD-6483AC7A0176}"/>
              </a:ext>
            </a:extLst>
          </p:cNvPr>
          <p:cNvSpPr txBox="1"/>
          <p:nvPr/>
        </p:nvSpPr>
        <p:spPr>
          <a:xfrm>
            <a:off x="117748" y="962857"/>
            <a:ext cx="11809312" cy="550920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Environments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Environments constitute the actual platform-as-a-service offering of SAP BTP that allows for the development and administration of business applications. Environments are anchored in SAP BTP on subaccount level.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SAP BTP offers three environments: ABAP, Cloud Foundry and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Some existing customers still have Neo, but this is no longer offered.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Subscription based services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Examples include Launchpad, SAP Business Application Studio, Cloud Integration, Process Automation…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Instance based 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instances are created inside a namespace.</a:t>
            </a:r>
            <a:endParaRPr kumimoji="0" lang="en-IN" sz="16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55371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1000"/>
                                        <p:tgtEl>
                                          <p:spTgt spid="5">
                                            <p:txEl>
                                              <p:pRg st="6" end="6"/>
                                            </p:txEl>
                                          </p:spTgt>
                                        </p:tgtEl>
                                      </p:cBhvr>
                                    </p:animEffect>
                                    <p:anim calcmode="lin" valueType="num">
                                      <p:cBhvr>
                                        <p:cTn id="3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1000"/>
                                        <p:tgtEl>
                                          <p:spTgt spid="5">
                                            <p:txEl>
                                              <p:pRg st="7" end="7"/>
                                            </p:txEl>
                                          </p:spTgt>
                                        </p:tgtEl>
                                      </p:cBhvr>
                                    </p:animEffect>
                                    <p:anim calcmode="lin" valueType="num">
                                      <p:cBhvr>
                                        <p:cTn id="3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1000"/>
                                        <p:tgtEl>
                                          <p:spTgt spid="5">
                                            <p:txEl>
                                              <p:pRg st="9" end="9"/>
                                            </p:txEl>
                                          </p:spTgt>
                                        </p:tgtEl>
                                      </p:cBhvr>
                                    </p:animEffect>
                                    <p:anim calcmode="lin" valueType="num">
                                      <p:cBhvr>
                                        <p:cTn id="4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1000"/>
                                        <p:tgtEl>
                                          <p:spTgt spid="5">
                                            <p:txEl>
                                              <p:pRg st="11" end="11"/>
                                            </p:txEl>
                                          </p:spTgt>
                                        </p:tgtEl>
                                      </p:cBhvr>
                                    </p:animEffect>
                                    <p:anim calcmode="lin" valueType="num">
                                      <p:cBhvr>
                                        <p:cTn id="4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Backing Services in BTP</a:t>
            </a:r>
          </a:p>
        </p:txBody>
      </p:sp>
      <p:pic>
        <p:nvPicPr>
          <p:cNvPr id="3" name="Picture 2">
            <a:extLst>
              <a:ext uri="{FF2B5EF4-FFF2-40B4-BE49-F238E27FC236}">
                <a16:creationId xmlns:a16="http://schemas.microsoft.com/office/drawing/2014/main" id="{7729ABAB-0077-472A-C70B-BADD307BFEA4}"/>
              </a:ext>
            </a:extLst>
          </p:cNvPr>
          <p:cNvPicPr>
            <a:picLocks noChangeAspect="1"/>
          </p:cNvPicPr>
          <p:nvPr/>
        </p:nvPicPr>
        <p:blipFill>
          <a:blip r:embed="rId2"/>
          <a:stretch>
            <a:fillRect/>
          </a:stretch>
        </p:blipFill>
        <p:spPr>
          <a:xfrm>
            <a:off x="207912" y="2044946"/>
            <a:ext cx="4645677" cy="3600400"/>
          </a:xfrm>
          <a:prstGeom prst="rect">
            <a:avLst/>
          </a:prstGeom>
        </p:spPr>
      </p:pic>
      <p:sp>
        <p:nvSpPr>
          <p:cNvPr id="4" name="TextBox 3">
            <a:extLst>
              <a:ext uri="{FF2B5EF4-FFF2-40B4-BE49-F238E27FC236}">
                <a16:creationId xmlns:a16="http://schemas.microsoft.com/office/drawing/2014/main" id="{61861C84-2401-C205-75ED-E1C09913D2A3}"/>
              </a:ext>
            </a:extLst>
          </p:cNvPr>
          <p:cNvSpPr txBox="1"/>
          <p:nvPr/>
        </p:nvSpPr>
        <p:spPr>
          <a:xfrm>
            <a:off x="205333" y="1251796"/>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5" name="Arrow: Notched Right 4">
            <a:extLst>
              <a:ext uri="{FF2B5EF4-FFF2-40B4-BE49-F238E27FC236}">
                <a16:creationId xmlns:a16="http://schemas.microsoft.com/office/drawing/2014/main" id="{6E55A235-C903-1519-3A2F-4D2B7FD7D820}"/>
              </a:ext>
            </a:extLst>
          </p:cNvPr>
          <p:cNvSpPr/>
          <p:nvPr/>
        </p:nvSpPr>
        <p:spPr>
          <a:xfrm>
            <a:off x="4961601" y="3269082"/>
            <a:ext cx="610907" cy="864096"/>
          </a:xfrm>
          <a:prstGeom prst="notched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6C9CD0-5827-9709-769D-23DDBFB4214D}"/>
              </a:ext>
            </a:extLst>
          </p:cNvPr>
          <p:cNvPicPr>
            <a:picLocks noChangeAspect="1"/>
          </p:cNvPicPr>
          <p:nvPr/>
        </p:nvPicPr>
        <p:blipFill>
          <a:blip r:embed="rId3"/>
          <a:stretch>
            <a:fillRect/>
          </a:stretch>
        </p:blipFill>
        <p:spPr>
          <a:xfrm>
            <a:off x="5680520" y="2044946"/>
            <a:ext cx="6103844" cy="3478687"/>
          </a:xfrm>
          <a:prstGeom prst="rect">
            <a:avLst/>
          </a:prstGeom>
        </p:spPr>
      </p:pic>
      <p:sp>
        <p:nvSpPr>
          <p:cNvPr id="7" name="TextBox 6">
            <a:extLst>
              <a:ext uri="{FF2B5EF4-FFF2-40B4-BE49-F238E27FC236}">
                <a16:creationId xmlns:a16="http://schemas.microsoft.com/office/drawing/2014/main" id="{D9937145-FFCD-2467-DFCE-9E652322345A}"/>
              </a:ext>
            </a:extLst>
          </p:cNvPr>
          <p:cNvSpPr txBox="1"/>
          <p:nvPr/>
        </p:nvSpPr>
        <p:spPr>
          <a:xfrm>
            <a:off x="5691381" y="1209210"/>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8" name="TextBox 7">
            <a:extLst>
              <a:ext uri="{FF2B5EF4-FFF2-40B4-BE49-F238E27FC236}">
                <a16:creationId xmlns:a16="http://schemas.microsoft.com/office/drawing/2014/main" id="{7CD804AB-78BB-7448-384A-DA12FBA3333A}"/>
              </a:ext>
            </a:extLst>
          </p:cNvPr>
          <p:cNvSpPr txBox="1"/>
          <p:nvPr/>
        </p:nvSpPr>
        <p:spPr>
          <a:xfrm>
            <a:off x="7882974" y="955735"/>
            <a:ext cx="4032761" cy="1015663"/>
          </a:xfrm>
          <a:prstGeom prst="rect">
            <a:avLst/>
          </a:prstGeom>
          <a:noFill/>
        </p:spPr>
        <p:txBody>
          <a:bodyPr wrap="square">
            <a:spAutoFit/>
          </a:bodyPr>
          <a:lstStyle/>
          <a:p>
            <a:pPr algn="just"/>
            <a:r>
              <a:rPr lang="en-US" sz="1200" b="0" i="0" dirty="0">
                <a:solidFill>
                  <a:schemeClr val="bg1"/>
                </a:solidFill>
                <a:effectLst/>
                <a:latin typeface="72" panose="020B0503030000000003" pitchFamily="34" charset="0"/>
              </a:rPr>
              <a:t>Each service has one or more </a:t>
            </a:r>
            <a:r>
              <a:rPr lang="en-US" sz="1200" b="1" i="0" dirty="0">
                <a:solidFill>
                  <a:schemeClr val="bg1"/>
                </a:solidFill>
                <a:effectLst/>
                <a:latin typeface="72" panose="020B0503030000000003" pitchFamily="34" charset="0"/>
              </a:rPr>
              <a:t>service plans</a:t>
            </a:r>
            <a:r>
              <a:rPr lang="en-US" sz="1200" b="0" i="0" dirty="0">
                <a:solidFill>
                  <a:schemeClr val="bg1"/>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solidFill>
                <a:schemeClr val="bg1"/>
              </a:solidFill>
            </a:endParaRPr>
          </a:p>
        </p:txBody>
      </p:sp>
    </p:spTree>
    <p:extLst>
      <p:ext uri="{BB962C8B-B14F-4D97-AF65-F5344CB8AC3E}">
        <p14:creationId xmlns:p14="http://schemas.microsoft.com/office/powerpoint/2010/main" val="1958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instance</a:t>
            </a:r>
          </a:p>
        </p:txBody>
      </p:sp>
      <p:pic>
        <p:nvPicPr>
          <p:cNvPr id="3" name="Picture 2">
            <a:extLst>
              <a:ext uri="{FF2B5EF4-FFF2-40B4-BE49-F238E27FC236}">
                <a16:creationId xmlns:a16="http://schemas.microsoft.com/office/drawing/2014/main" id="{A3A64AE6-E9C9-E686-A79F-E49D8D91C772}"/>
              </a:ext>
            </a:extLst>
          </p:cNvPr>
          <p:cNvPicPr>
            <a:picLocks noChangeAspect="1"/>
          </p:cNvPicPr>
          <p:nvPr/>
        </p:nvPicPr>
        <p:blipFill>
          <a:blip r:embed="rId2"/>
          <a:stretch>
            <a:fillRect/>
          </a:stretch>
        </p:blipFill>
        <p:spPr>
          <a:xfrm>
            <a:off x="549796" y="2345748"/>
            <a:ext cx="4569378" cy="3303402"/>
          </a:xfrm>
          <a:prstGeom prst="rect">
            <a:avLst/>
          </a:prstGeom>
        </p:spPr>
      </p:pic>
      <p:sp>
        <p:nvSpPr>
          <p:cNvPr id="4" name="TextBox 3">
            <a:extLst>
              <a:ext uri="{FF2B5EF4-FFF2-40B4-BE49-F238E27FC236}">
                <a16:creationId xmlns:a16="http://schemas.microsoft.com/office/drawing/2014/main" id="{337AAF39-5290-E595-46FD-1EA76A56FB32}"/>
              </a:ext>
            </a:extLst>
          </p:cNvPr>
          <p:cNvSpPr txBox="1"/>
          <p:nvPr/>
        </p:nvSpPr>
        <p:spPr>
          <a:xfrm>
            <a:off x="996509" y="1433912"/>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5" name="Picture 2" descr="Car Key PNG Image | Lost car keys, Car keys, Car key replacement">
            <a:extLst>
              <a:ext uri="{FF2B5EF4-FFF2-40B4-BE49-F238E27FC236}">
                <a16:creationId xmlns:a16="http://schemas.microsoft.com/office/drawing/2014/main" id="{9AEA2354-9FF8-1848-3BE8-329BA6DA13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526F1F-D15A-8AF6-F320-7BF97621193D}"/>
              </a:ext>
            </a:extLst>
          </p:cNvPr>
          <p:cNvSpPr txBox="1"/>
          <p:nvPr/>
        </p:nvSpPr>
        <p:spPr>
          <a:xfrm>
            <a:off x="6294159" y="1240685"/>
            <a:ext cx="4320480" cy="1200329"/>
          </a:xfrm>
          <a:prstGeom prst="rect">
            <a:avLst/>
          </a:prstGeom>
          <a:noFill/>
        </p:spPr>
        <p:txBody>
          <a:bodyPr wrap="square" rtlCol="0">
            <a:spAutoFit/>
          </a:bodyPr>
          <a:lstStyle/>
          <a:p>
            <a:r>
              <a:rPr lang="en-US" b="1" dirty="0">
                <a:solidFill>
                  <a:schemeClr val="bg1"/>
                </a:solidFill>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3972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Catalog &amp; Entitlements</a:t>
            </a:r>
          </a:p>
        </p:txBody>
      </p:sp>
      <p:sp>
        <p:nvSpPr>
          <p:cNvPr id="3" name="TextBox 2">
            <a:extLst>
              <a:ext uri="{FF2B5EF4-FFF2-40B4-BE49-F238E27FC236}">
                <a16:creationId xmlns:a16="http://schemas.microsoft.com/office/drawing/2014/main" id="{B8ADEC3D-C663-BAE3-304E-EA57F5E0F5E5}"/>
              </a:ext>
            </a:extLst>
          </p:cNvPr>
          <p:cNvSpPr txBox="1"/>
          <p:nvPr/>
        </p:nvSpPr>
        <p:spPr>
          <a:xfrm>
            <a:off x="189756" y="1173224"/>
            <a:ext cx="11809312" cy="1785104"/>
          </a:xfrm>
          <a:prstGeom prst="rect">
            <a:avLst/>
          </a:prstGeom>
          <a:noFill/>
        </p:spPr>
        <p:txBody>
          <a:bodyPr wrap="square" rtlCol="0">
            <a:spAutoFit/>
          </a:bodyPr>
          <a:lstStyle/>
          <a:p>
            <a:pPr>
              <a:defRPr/>
            </a:pPr>
            <a:r>
              <a:rPr lang="en-US" sz="1400" dirty="0">
                <a:solidFill>
                  <a:schemeClr val="bg1"/>
                </a:solidFill>
                <a:latin typeface="72-Regular"/>
              </a:rPr>
              <a:t>The SAP Discovery Center is a relatively new site hosted by SAP for developers and architects to find the services hosted by sap in SAP BTP and their respective service plans available.</a:t>
            </a:r>
          </a:p>
          <a:p>
            <a:pPr>
              <a:defRPr/>
            </a:pPr>
            <a:endParaRPr lang="en-US" sz="1400" dirty="0">
              <a:solidFill>
                <a:schemeClr val="bg1"/>
              </a:solidFill>
              <a:latin typeface="72-Regular"/>
            </a:endParaRPr>
          </a:p>
          <a:p>
            <a:pPr>
              <a:defRPr/>
            </a:pPr>
            <a:r>
              <a:rPr lang="en-US" sz="1400" dirty="0">
                <a:solidFill>
                  <a:schemeClr val="bg1"/>
                </a:solidFill>
                <a:latin typeface="72-Regular"/>
              </a:rPr>
              <a:t>It will also help technical team to identify the data center availability and cost associated with each service.</a:t>
            </a:r>
          </a:p>
          <a:p>
            <a:endParaRPr lang="en-IN" sz="1800" dirty="0">
              <a:hlinkClick r:id="" action="ppaction://noaction"/>
            </a:endParaRPr>
          </a:p>
          <a:p>
            <a:r>
              <a:rPr lang="en-IN" sz="1800" dirty="0">
                <a:hlinkClick r:id="" action="ppaction://noaction"/>
              </a:rPr>
              <a:t>https://discovery-center.cloud.sap/#/serviceCatalog</a:t>
            </a:r>
            <a:endParaRPr lang="en-IN" sz="1800" dirty="0"/>
          </a:p>
          <a:p>
            <a:endParaRPr lang="en-IN" sz="1800" dirty="0"/>
          </a:p>
        </p:txBody>
      </p:sp>
      <p:sp>
        <p:nvSpPr>
          <p:cNvPr id="7" name="TextBox 6">
            <a:extLst>
              <a:ext uri="{FF2B5EF4-FFF2-40B4-BE49-F238E27FC236}">
                <a16:creationId xmlns:a16="http://schemas.microsoft.com/office/drawing/2014/main" id="{52395A60-C6F3-B296-1DDF-6C755F46EC91}"/>
              </a:ext>
            </a:extLst>
          </p:cNvPr>
          <p:cNvSpPr txBox="1"/>
          <p:nvPr/>
        </p:nvSpPr>
        <p:spPr>
          <a:xfrm>
            <a:off x="189757" y="3140968"/>
            <a:ext cx="11809311" cy="2739211"/>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Regular"/>
                <a:ea typeface="+mn-ea"/>
                <a:cs typeface="+mn-cs"/>
              </a:rPr>
              <a:t>Entitlements are the heart of all subaccounts in SAP BTP. They define which service and runtime artifacts you are able to use. </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purchase an enterprise account, you’re entitled to use a specific set of resources, such as the amount of memory that can be allocated to your applications.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An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is your right to provision and consume a resource. In other words, entitlements are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the service plans</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that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quota</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represents the numeric quantity that defines the maximum allowed consumption of a resource. In other words,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how much</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of a service plan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Entitlements and quotas are purchased and managed at global account level, from where they’re distributed to subaccounts, which consume them.</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remove quotas or entitlements from a subaccount, they become available again at global account level and can be assigned to other subaccounts.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61191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1000"/>
                                        <p:tgtEl>
                                          <p:spTgt spid="7">
                                            <p:txEl>
                                              <p:pRg st="6" end="6"/>
                                            </p:txEl>
                                          </p:spTgt>
                                        </p:tgtEl>
                                      </p:cBhvr>
                                    </p:animEffect>
                                    <p:anim calcmode="lin" valueType="num">
                                      <p:cBhvr>
                                        <p:cTn id="3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1000"/>
                                        <p:tgtEl>
                                          <p:spTgt spid="7">
                                            <p:txEl>
                                              <p:pRg st="7" end="7"/>
                                            </p:txEl>
                                          </p:spTgt>
                                        </p:tgtEl>
                                      </p:cBhvr>
                                    </p:animEffect>
                                    <p:anim calcmode="lin" valueType="num">
                                      <p:cBhvr>
                                        <p:cTn id="3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Quota Plans</a:t>
            </a:r>
          </a:p>
        </p:txBody>
      </p:sp>
      <p:sp>
        <p:nvSpPr>
          <p:cNvPr id="3" name="TextBox 2">
            <a:extLst>
              <a:ext uri="{FF2B5EF4-FFF2-40B4-BE49-F238E27FC236}">
                <a16:creationId xmlns:a16="http://schemas.microsoft.com/office/drawing/2014/main" id="{1DB24962-7304-2015-8D39-6475AEC736F6}"/>
              </a:ext>
            </a:extLst>
          </p:cNvPr>
          <p:cNvSpPr txBox="1"/>
          <p:nvPr/>
        </p:nvSpPr>
        <p:spPr>
          <a:xfrm>
            <a:off x="189756" y="1092385"/>
            <a:ext cx="11809312" cy="2308324"/>
          </a:xfrm>
          <a:prstGeom prst="rect">
            <a:avLst/>
          </a:prstGeom>
          <a:noFill/>
        </p:spPr>
        <p:txBody>
          <a:bodyPr wrap="square" rtlCol="0">
            <a:spAutoFit/>
          </a:bodyPr>
          <a:lstStyle/>
          <a:p>
            <a:r>
              <a:rPr lang="en-US" sz="1600" dirty="0">
                <a:solidFill>
                  <a:schemeClr val="bg1"/>
                </a:solidFill>
                <a:latin typeface="72" panose="020B0503030000000003" pitchFamily="34" charset="0"/>
              </a:rPr>
              <a:t>In the Cloud Foundry environment, you can further distribute the quotas that are allocated to a subaccount. This is done by creating space quota plans and assigning them to the spaces.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If you want to prevent that from happening and set a limit to how much each space can use from the total quota available in the subaccount, you can use quota plans and assign them to spaces.</a:t>
            </a:r>
          </a:p>
        </p:txBody>
      </p:sp>
    </p:spTree>
    <p:extLst>
      <p:ext uri="{BB962C8B-B14F-4D97-AF65-F5344CB8AC3E}">
        <p14:creationId xmlns:p14="http://schemas.microsoft.com/office/powerpoint/2010/main" val="11261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www.anubhavtrainings.com</a:t>
            </a:r>
          </a:p>
        </p:txBody>
      </p:sp>
      <p:sp>
        <p:nvSpPr>
          <p:cNvPr id="10" name="Slide Number Placeholder 9"/>
          <p:cNvSpPr>
            <a:spLocks noGrp="1"/>
          </p:cNvSpPr>
          <p:nvPr>
            <p:ph type="sldNum" sz="quarter" idx="12"/>
          </p:nvPr>
        </p:nvSpPr>
        <p:spPr>
          <a:xfrm>
            <a:off x="203146" y="6374633"/>
            <a:ext cx="304721" cy="365030"/>
          </a:xfrm>
        </p:spPr>
        <p:txBody>
          <a:bodyPr/>
          <a:lstStyle/>
          <a:p>
            <a:fld id="{B6F15528-21DE-4FAA-801E-634DDDAF4B2B}" type="slidenum">
              <a:rPr lang="en-US" smtClean="0"/>
              <a:pPr/>
              <a:t>9</a:t>
            </a:fld>
            <a:endParaRPr lang="en-US"/>
          </a:p>
        </p:txBody>
      </p:sp>
      <p:sp>
        <p:nvSpPr>
          <p:cNvPr id="4" name="Title 3"/>
          <p:cNvSpPr>
            <a:spLocks noGrp="1"/>
          </p:cNvSpPr>
          <p:nvPr>
            <p:ph type="title"/>
          </p:nvPr>
        </p:nvSpPr>
        <p:spPr/>
        <p:txBody>
          <a:bodyPr/>
          <a:lstStyle/>
          <a:p>
            <a:r>
              <a:rPr lang="en-US" dirty="0"/>
              <a:t>A Quick History</a:t>
            </a:r>
          </a:p>
        </p:txBody>
      </p:sp>
      <p:grpSp>
        <p:nvGrpSpPr>
          <p:cNvPr id="60" name="Group 59"/>
          <p:cNvGrpSpPr/>
          <p:nvPr/>
        </p:nvGrpSpPr>
        <p:grpSpPr>
          <a:xfrm>
            <a:off x="1311126" y="1700808"/>
            <a:ext cx="9566572" cy="4394101"/>
            <a:chOff x="976602" y="1283630"/>
            <a:chExt cx="7176798" cy="3296434"/>
          </a:xfrm>
        </p:grpSpPr>
        <p:cxnSp>
          <p:nvCxnSpPr>
            <p:cNvPr id="28" name="Straight Connector 27"/>
            <p:cNvCxnSpPr/>
            <p:nvPr/>
          </p:nvCxnSpPr>
          <p:spPr>
            <a:xfrm>
              <a:off x="1085850" y="2771775"/>
              <a:ext cx="6972300" cy="1588"/>
            </a:xfrm>
            <a:prstGeom prst="line">
              <a:avLst/>
            </a:prstGeom>
          </p:spPr>
          <p:style>
            <a:lnRef idx="3">
              <a:schemeClr val="accent3"/>
            </a:lnRef>
            <a:fillRef idx="0">
              <a:schemeClr val="accent3"/>
            </a:fillRef>
            <a:effectRef idx="2">
              <a:schemeClr val="accent3"/>
            </a:effectRef>
            <a:fontRef idx="minor">
              <a:schemeClr val="tx1"/>
            </a:fontRef>
          </p:style>
        </p:cxnSp>
        <p:sp>
          <p:nvSpPr>
            <p:cNvPr id="26" name="Oval 25"/>
            <p:cNvSpPr/>
            <p:nvPr/>
          </p:nvSpPr>
          <p:spPr>
            <a:xfrm>
              <a:off x="1419225" y="1485900"/>
              <a:ext cx="666750" cy="66675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solidFill>
                  <a:schemeClr val="bg1"/>
                </a:solidFill>
              </a:endParaRPr>
            </a:p>
          </p:txBody>
        </p:sp>
        <p:sp>
          <p:nvSpPr>
            <p:cNvPr id="29" name="Oval 28"/>
            <p:cNvSpPr/>
            <p:nvPr/>
          </p:nvSpPr>
          <p:spPr>
            <a:xfrm>
              <a:off x="2828925" y="3390900"/>
              <a:ext cx="666750" cy="66675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solidFill>
                  <a:schemeClr val="bg1"/>
                </a:solidFill>
              </a:endParaRPr>
            </a:p>
          </p:txBody>
        </p:sp>
        <p:sp>
          <p:nvSpPr>
            <p:cNvPr id="30" name="Oval 29"/>
            <p:cNvSpPr/>
            <p:nvPr/>
          </p:nvSpPr>
          <p:spPr>
            <a:xfrm>
              <a:off x="4238625" y="1476375"/>
              <a:ext cx="666750" cy="66675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solidFill>
                  <a:schemeClr val="bg1"/>
                </a:solidFill>
              </a:endParaRPr>
            </a:p>
          </p:txBody>
        </p:sp>
        <p:sp>
          <p:nvSpPr>
            <p:cNvPr id="32" name="Oval 31"/>
            <p:cNvSpPr/>
            <p:nvPr/>
          </p:nvSpPr>
          <p:spPr>
            <a:xfrm>
              <a:off x="7058025" y="1476375"/>
              <a:ext cx="666750" cy="66675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solidFill>
                  <a:schemeClr val="bg1"/>
                </a:solidFill>
              </a:endParaRPr>
            </a:p>
          </p:txBody>
        </p:sp>
        <p:sp>
          <p:nvSpPr>
            <p:cNvPr id="35" name="Oval 34"/>
            <p:cNvSpPr/>
            <p:nvPr/>
          </p:nvSpPr>
          <p:spPr>
            <a:xfrm>
              <a:off x="1676400" y="2695575"/>
              <a:ext cx="152400" cy="15240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solidFill>
                  <a:schemeClr val="bg1"/>
                </a:solidFill>
              </a:endParaRPr>
            </a:p>
          </p:txBody>
        </p:sp>
        <p:sp>
          <p:nvSpPr>
            <p:cNvPr id="36" name="Oval 35"/>
            <p:cNvSpPr/>
            <p:nvPr/>
          </p:nvSpPr>
          <p:spPr>
            <a:xfrm>
              <a:off x="3086100" y="2695575"/>
              <a:ext cx="152400" cy="15240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solidFill>
                  <a:schemeClr val="bg1"/>
                </a:solidFill>
              </a:endParaRPr>
            </a:p>
          </p:txBody>
        </p:sp>
        <p:sp>
          <p:nvSpPr>
            <p:cNvPr id="37" name="Oval 36"/>
            <p:cNvSpPr/>
            <p:nvPr/>
          </p:nvSpPr>
          <p:spPr>
            <a:xfrm>
              <a:off x="4495800" y="2695575"/>
              <a:ext cx="152400" cy="15240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solidFill>
                  <a:schemeClr val="bg1"/>
                </a:solidFill>
              </a:endParaRPr>
            </a:p>
          </p:txBody>
        </p:sp>
        <p:sp>
          <p:nvSpPr>
            <p:cNvPr id="38" name="Oval 37"/>
            <p:cNvSpPr/>
            <p:nvPr/>
          </p:nvSpPr>
          <p:spPr>
            <a:xfrm>
              <a:off x="5905500" y="2695575"/>
              <a:ext cx="152400" cy="15240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solidFill>
                  <a:schemeClr val="bg1"/>
                </a:solidFill>
              </a:endParaRPr>
            </a:p>
          </p:txBody>
        </p:sp>
        <p:sp>
          <p:nvSpPr>
            <p:cNvPr id="39" name="Oval 38"/>
            <p:cNvSpPr/>
            <p:nvPr/>
          </p:nvSpPr>
          <p:spPr>
            <a:xfrm>
              <a:off x="7315200" y="2695575"/>
              <a:ext cx="152400" cy="15240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solidFill>
                  <a:schemeClr val="bg1"/>
                </a:solidFill>
              </a:endParaRPr>
            </a:p>
          </p:txBody>
        </p:sp>
        <p:sp>
          <p:nvSpPr>
            <p:cNvPr id="41" name="TextBox 40"/>
            <p:cNvSpPr txBox="1"/>
            <p:nvPr/>
          </p:nvSpPr>
          <p:spPr>
            <a:xfrm>
              <a:off x="976602" y="3064639"/>
              <a:ext cx="1524000" cy="1176975"/>
            </a:xfrm>
            <a:prstGeom prst="rect">
              <a:avLst/>
            </a:prstGeom>
            <a:noFill/>
          </p:spPr>
          <p:txBody>
            <a:bodyPr wrap="square" rtlCol="0">
              <a:spAutoFit/>
            </a:bodyPr>
            <a:lstStyle/>
            <a:p>
              <a:pPr algn="ctr">
                <a:lnSpc>
                  <a:spcPct val="200000"/>
                </a:lnSpc>
              </a:pPr>
              <a:r>
                <a:rPr lang="en-US" sz="1866" dirty="0">
                  <a:solidFill>
                    <a:schemeClr val="bg1"/>
                  </a:solidFill>
                  <a:latin typeface="Arial" pitchFamily="34" charset="0"/>
                  <a:cs typeface="Arial" pitchFamily="34" charset="0"/>
                </a:rPr>
                <a:t>SAP UI5</a:t>
              </a:r>
              <a:endParaRPr lang="en-US" sz="1600" dirty="0">
                <a:solidFill>
                  <a:schemeClr val="bg1"/>
                </a:solidFill>
                <a:latin typeface="Arial" pitchFamily="34" charset="0"/>
                <a:cs typeface="Arial" pitchFamily="34" charset="0"/>
              </a:endParaRPr>
            </a:p>
            <a:p>
              <a:pPr algn="ctr"/>
              <a:r>
                <a:rPr lang="en-US" sz="1466" dirty="0">
                  <a:solidFill>
                    <a:schemeClr val="bg1"/>
                  </a:solidFill>
                  <a:latin typeface="Arial" pitchFamily="34" charset="0"/>
                  <a:cs typeface="Arial" pitchFamily="34" charset="0"/>
                </a:rPr>
                <a:t>UI5 framework was introduced to design responsive web applications</a:t>
              </a:r>
            </a:p>
          </p:txBody>
        </p:sp>
        <p:sp>
          <p:nvSpPr>
            <p:cNvPr id="42" name="TextBox 41"/>
            <p:cNvSpPr txBox="1"/>
            <p:nvPr/>
          </p:nvSpPr>
          <p:spPr>
            <a:xfrm>
              <a:off x="2443960" y="1334866"/>
              <a:ext cx="1524000" cy="1176975"/>
            </a:xfrm>
            <a:prstGeom prst="rect">
              <a:avLst/>
            </a:prstGeom>
            <a:noFill/>
          </p:spPr>
          <p:txBody>
            <a:bodyPr wrap="square" rtlCol="0">
              <a:spAutoFit/>
            </a:bodyPr>
            <a:lstStyle/>
            <a:p>
              <a:pPr algn="ctr">
                <a:lnSpc>
                  <a:spcPct val="200000"/>
                </a:lnSpc>
              </a:pPr>
              <a:r>
                <a:rPr lang="en-US" sz="1866" dirty="0">
                  <a:solidFill>
                    <a:schemeClr val="bg1"/>
                  </a:solidFill>
                  <a:latin typeface="Arial" pitchFamily="34" charset="0"/>
                  <a:cs typeface="Arial" pitchFamily="34" charset="0"/>
                </a:rPr>
                <a:t>Hybrid App </a:t>
              </a:r>
              <a:endParaRPr lang="en-US" sz="1600" dirty="0">
                <a:solidFill>
                  <a:schemeClr val="bg1"/>
                </a:solidFill>
                <a:latin typeface="Arial" pitchFamily="34" charset="0"/>
                <a:cs typeface="Arial" pitchFamily="34" charset="0"/>
              </a:endParaRPr>
            </a:p>
            <a:p>
              <a:pPr algn="ctr"/>
              <a:r>
                <a:rPr lang="en-US" sz="1466" dirty="0">
                  <a:solidFill>
                    <a:schemeClr val="bg1"/>
                  </a:solidFill>
                  <a:latin typeface="Arial" pitchFamily="34" charset="0"/>
                  <a:cs typeface="Arial" pitchFamily="34" charset="0"/>
                </a:rPr>
                <a:t>Fiori Apps can be converted to APK using </a:t>
              </a:r>
              <a:r>
                <a:rPr lang="en-US" sz="1466" dirty="0" err="1">
                  <a:solidFill>
                    <a:schemeClr val="bg1"/>
                  </a:solidFill>
                  <a:latin typeface="Arial" pitchFamily="34" charset="0"/>
                  <a:cs typeface="Arial" pitchFamily="34" charset="0"/>
                </a:rPr>
                <a:t>cordova</a:t>
              </a:r>
              <a:r>
                <a:rPr lang="en-US" sz="1466" dirty="0">
                  <a:solidFill>
                    <a:schemeClr val="bg1"/>
                  </a:solidFill>
                  <a:latin typeface="Arial" pitchFamily="34" charset="0"/>
                  <a:cs typeface="Arial" pitchFamily="34" charset="0"/>
                </a:rPr>
                <a:t> plugin with </a:t>
              </a:r>
              <a:r>
                <a:rPr lang="en-US" sz="1466" dirty="0" err="1">
                  <a:solidFill>
                    <a:schemeClr val="bg1"/>
                  </a:solidFill>
                  <a:latin typeface="Arial" pitchFamily="34" charset="0"/>
                  <a:cs typeface="Arial" pitchFamily="34" charset="0"/>
                </a:rPr>
                <a:t>WebIDE</a:t>
              </a:r>
              <a:r>
                <a:rPr lang="en-US" sz="1466" dirty="0">
                  <a:solidFill>
                    <a:schemeClr val="bg1"/>
                  </a:solidFill>
                  <a:latin typeface="Arial" pitchFamily="34" charset="0"/>
                  <a:cs typeface="Arial" pitchFamily="34" charset="0"/>
                </a:rPr>
                <a:t> tool</a:t>
              </a:r>
            </a:p>
          </p:txBody>
        </p:sp>
        <p:cxnSp>
          <p:nvCxnSpPr>
            <p:cNvPr id="44" name="Straight Connector 43"/>
            <p:cNvCxnSpPr/>
            <p:nvPr/>
          </p:nvCxnSpPr>
          <p:spPr>
            <a:xfrm rot="5400000">
              <a:off x="1519238" y="2424112"/>
              <a:ext cx="466725" cy="1588"/>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rot="5400000">
              <a:off x="4338640" y="2424113"/>
              <a:ext cx="466725" cy="1588"/>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TextBox 45"/>
            <p:cNvSpPr txBox="1"/>
            <p:nvPr/>
          </p:nvSpPr>
          <p:spPr>
            <a:xfrm>
              <a:off x="1479536" y="1666875"/>
              <a:ext cx="537787" cy="284671"/>
            </a:xfrm>
            <a:prstGeom prst="rect">
              <a:avLst/>
            </a:prstGeom>
            <a:noFill/>
          </p:spPr>
          <p:txBody>
            <a:bodyPr wrap="none" rtlCol="0">
              <a:spAutoFit/>
            </a:bodyPr>
            <a:lstStyle/>
            <a:p>
              <a:pPr algn="ctr"/>
              <a:r>
                <a:rPr lang="en-US" sz="1866" dirty="0">
                  <a:solidFill>
                    <a:schemeClr val="bg1"/>
                  </a:solidFill>
                  <a:latin typeface="Arial" pitchFamily="34" charset="0"/>
                  <a:cs typeface="Arial" pitchFamily="34" charset="0"/>
                </a:rPr>
                <a:t>2013</a:t>
              </a:r>
            </a:p>
          </p:txBody>
        </p:sp>
        <p:sp>
          <p:nvSpPr>
            <p:cNvPr id="47" name="TextBox 46"/>
            <p:cNvSpPr txBox="1"/>
            <p:nvPr/>
          </p:nvSpPr>
          <p:spPr>
            <a:xfrm>
              <a:off x="4308461" y="1666875"/>
              <a:ext cx="537787" cy="284671"/>
            </a:xfrm>
            <a:prstGeom prst="rect">
              <a:avLst/>
            </a:prstGeom>
            <a:noFill/>
          </p:spPr>
          <p:txBody>
            <a:bodyPr wrap="none" rtlCol="0">
              <a:spAutoFit/>
            </a:bodyPr>
            <a:lstStyle/>
            <a:p>
              <a:pPr algn="ctr"/>
              <a:r>
                <a:rPr lang="en-US" sz="1866" dirty="0">
                  <a:solidFill>
                    <a:schemeClr val="bg1"/>
                  </a:solidFill>
                  <a:latin typeface="Arial" pitchFamily="34" charset="0"/>
                  <a:cs typeface="Arial" pitchFamily="34" charset="0"/>
                </a:rPr>
                <a:t>2021</a:t>
              </a:r>
            </a:p>
          </p:txBody>
        </p:sp>
        <p:sp>
          <p:nvSpPr>
            <p:cNvPr id="48" name="TextBox 47"/>
            <p:cNvSpPr txBox="1"/>
            <p:nvPr/>
          </p:nvSpPr>
          <p:spPr>
            <a:xfrm>
              <a:off x="7118336" y="1666875"/>
              <a:ext cx="537787" cy="284671"/>
            </a:xfrm>
            <a:prstGeom prst="rect">
              <a:avLst/>
            </a:prstGeom>
            <a:noFill/>
          </p:spPr>
          <p:txBody>
            <a:bodyPr wrap="none" rtlCol="0">
              <a:spAutoFit/>
            </a:bodyPr>
            <a:lstStyle/>
            <a:p>
              <a:pPr algn="ctr"/>
              <a:r>
                <a:rPr lang="en-US" sz="1866" dirty="0">
                  <a:solidFill>
                    <a:schemeClr val="bg1"/>
                  </a:solidFill>
                  <a:latin typeface="Arial" pitchFamily="34" charset="0"/>
                  <a:cs typeface="Arial" pitchFamily="34" charset="0"/>
                </a:rPr>
                <a:t>2022</a:t>
              </a:r>
            </a:p>
          </p:txBody>
        </p:sp>
        <p:cxnSp>
          <p:nvCxnSpPr>
            <p:cNvPr id="49" name="Straight Connector 48"/>
            <p:cNvCxnSpPr/>
            <p:nvPr/>
          </p:nvCxnSpPr>
          <p:spPr>
            <a:xfrm rot="5400000">
              <a:off x="7158042" y="2424114"/>
              <a:ext cx="466725" cy="1588"/>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Connector 49"/>
            <p:cNvCxnSpPr/>
            <p:nvPr/>
          </p:nvCxnSpPr>
          <p:spPr>
            <a:xfrm rot="5400000">
              <a:off x="2919413" y="3118644"/>
              <a:ext cx="466725" cy="1588"/>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2" name="TextBox 51"/>
            <p:cNvSpPr txBox="1"/>
            <p:nvPr/>
          </p:nvSpPr>
          <p:spPr>
            <a:xfrm>
              <a:off x="2889236" y="3571875"/>
              <a:ext cx="537787" cy="284671"/>
            </a:xfrm>
            <a:prstGeom prst="rect">
              <a:avLst/>
            </a:prstGeom>
            <a:noFill/>
          </p:spPr>
          <p:txBody>
            <a:bodyPr wrap="none" rtlCol="0">
              <a:spAutoFit/>
            </a:bodyPr>
            <a:lstStyle/>
            <a:p>
              <a:pPr algn="ctr"/>
              <a:r>
                <a:rPr lang="en-US" sz="1866" dirty="0">
                  <a:solidFill>
                    <a:schemeClr val="bg1"/>
                  </a:solidFill>
                  <a:latin typeface="Arial" pitchFamily="34" charset="0"/>
                  <a:cs typeface="Arial" pitchFamily="34" charset="0"/>
                </a:rPr>
                <a:t>2015</a:t>
              </a:r>
            </a:p>
          </p:txBody>
        </p:sp>
        <p:sp>
          <p:nvSpPr>
            <p:cNvPr id="53" name="Oval 52"/>
            <p:cNvSpPr/>
            <p:nvPr/>
          </p:nvSpPr>
          <p:spPr>
            <a:xfrm>
              <a:off x="5648325" y="3390900"/>
              <a:ext cx="666750" cy="66675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solidFill>
                  <a:schemeClr val="bg1"/>
                </a:solidFill>
              </a:endParaRPr>
            </a:p>
          </p:txBody>
        </p:sp>
        <p:cxnSp>
          <p:nvCxnSpPr>
            <p:cNvPr id="54" name="Straight Connector 53"/>
            <p:cNvCxnSpPr/>
            <p:nvPr/>
          </p:nvCxnSpPr>
          <p:spPr>
            <a:xfrm rot="5400000">
              <a:off x="5738813" y="3118644"/>
              <a:ext cx="466725" cy="1588"/>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TextBox 54"/>
            <p:cNvSpPr txBox="1"/>
            <p:nvPr/>
          </p:nvSpPr>
          <p:spPr>
            <a:xfrm>
              <a:off x="5708636" y="3571875"/>
              <a:ext cx="537787" cy="284671"/>
            </a:xfrm>
            <a:prstGeom prst="rect">
              <a:avLst/>
            </a:prstGeom>
            <a:noFill/>
          </p:spPr>
          <p:txBody>
            <a:bodyPr wrap="none" rtlCol="0">
              <a:spAutoFit/>
            </a:bodyPr>
            <a:lstStyle/>
            <a:p>
              <a:pPr algn="ctr"/>
              <a:r>
                <a:rPr lang="en-US" sz="1866" dirty="0">
                  <a:solidFill>
                    <a:schemeClr val="bg1"/>
                  </a:solidFill>
                  <a:latin typeface="Arial" pitchFamily="34" charset="0"/>
                  <a:cs typeface="Arial" pitchFamily="34" charset="0"/>
                </a:rPr>
                <a:t>2021</a:t>
              </a:r>
            </a:p>
          </p:txBody>
        </p:sp>
        <p:sp>
          <p:nvSpPr>
            <p:cNvPr id="56" name="TextBox 55"/>
            <p:cNvSpPr txBox="1"/>
            <p:nvPr/>
          </p:nvSpPr>
          <p:spPr>
            <a:xfrm>
              <a:off x="3467895" y="3064639"/>
              <a:ext cx="2110185" cy="1515425"/>
            </a:xfrm>
            <a:prstGeom prst="rect">
              <a:avLst/>
            </a:prstGeom>
            <a:noFill/>
          </p:spPr>
          <p:txBody>
            <a:bodyPr wrap="square" rtlCol="0">
              <a:spAutoFit/>
            </a:bodyPr>
            <a:lstStyle/>
            <a:p>
              <a:pPr algn="ctr">
                <a:lnSpc>
                  <a:spcPct val="200000"/>
                </a:lnSpc>
              </a:pPr>
              <a:r>
                <a:rPr lang="en-US" sz="1866" dirty="0" err="1">
                  <a:solidFill>
                    <a:schemeClr val="bg1"/>
                  </a:solidFill>
                  <a:latin typeface="Arial" pitchFamily="34" charset="0"/>
                  <a:cs typeface="Arial" pitchFamily="34" charset="0"/>
                </a:rPr>
                <a:t>AppGyver</a:t>
              </a:r>
              <a:r>
                <a:rPr lang="en-US" sz="1866" dirty="0">
                  <a:solidFill>
                    <a:schemeClr val="bg1"/>
                  </a:solidFill>
                  <a:latin typeface="Arial" pitchFamily="34" charset="0"/>
                  <a:cs typeface="Arial" pitchFamily="34" charset="0"/>
                </a:rPr>
                <a:t> </a:t>
              </a:r>
              <a:endParaRPr lang="en-US" sz="1600" dirty="0">
                <a:solidFill>
                  <a:schemeClr val="bg1"/>
                </a:solidFill>
                <a:latin typeface="Arial" pitchFamily="34" charset="0"/>
                <a:cs typeface="Arial" pitchFamily="34" charset="0"/>
              </a:endParaRPr>
            </a:p>
            <a:p>
              <a:pPr algn="ctr"/>
              <a:r>
                <a:rPr lang="en-US" sz="1466" dirty="0" err="1">
                  <a:solidFill>
                    <a:schemeClr val="bg1"/>
                  </a:solidFill>
                  <a:latin typeface="Arial" pitchFamily="34" charset="0"/>
                  <a:cs typeface="Arial" pitchFamily="34" charset="0"/>
                </a:rPr>
                <a:t>AppGyver</a:t>
              </a:r>
              <a:r>
                <a:rPr lang="en-US" sz="1466" dirty="0">
                  <a:solidFill>
                    <a:schemeClr val="bg1"/>
                  </a:solidFill>
                  <a:latin typeface="Arial" pitchFamily="34" charset="0"/>
                  <a:cs typeface="Arial" pitchFamily="34" charset="0"/>
                </a:rPr>
                <a:t> Oy, a pioneer in no-code development platforms that enable users with no coding skills to build applications for Web and mobile uses</a:t>
              </a:r>
            </a:p>
          </p:txBody>
        </p:sp>
        <p:sp>
          <p:nvSpPr>
            <p:cNvPr id="57" name="TextBox 56"/>
            <p:cNvSpPr txBox="1"/>
            <p:nvPr/>
          </p:nvSpPr>
          <p:spPr>
            <a:xfrm>
              <a:off x="6629400" y="3000375"/>
              <a:ext cx="1524000" cy="1176975"/>
            </a:xfrm>
            <a:prstGeom prst="rect">
              <a:avLst/>
            </a:prstGeom>
            <a:noFill/>
          </p:spPr>
          <p:txBody>
            <a:bodyPr wrap="square" rtlCol="0">
              <a:spAutoFit/>
            </a:bodyPr>
            <a:lstStyle/>
            <a:p>
              <a:pPr algn="ctr">
                <a:lnSpc>
                  <a:spcPct val="200000"/>
                </a:lnSpc>
              </a:pPr>
              <a:r>
                <a:rPr lang="en-US" sz="1866" dirty="0">
                  <a:solidFill>
                    <a:schemeClr val="bg1"/>
                  </a:solidFill>
                  <a:latin typeface="Arial" pitchFamily="34" charset="0"/>
                  <a:cs typeface="Arial" pitchFamily="34" charset="0"/>
                </a:rPr>
                <a:t>SAP Build</a:t>
              </a:r>
              <a:endParaRPr lang="en-US" sz="1600" dirty="0">
                <a:solidFill>
                  <a:schemeClr val="bg1"/>
                </a:solidFill>
                <a:latin typeface="Arial" pitchFamily="34" charset="0"/>
                <a:cs typeface="Arial" pitchFamily="34" charset="0"/>
              </a:endParaRPr>
            </a:p>
            <a:p>
              <a:pPr algn="ctr"/>
              <a:r>
                <a:rPr lang="en-US" sz="1466" dirty="0">
                  <a:solidFill>
                    <a:schemeClr val="bg1"/>
                  </a:solidFill>
                  <a:latin typeface="Arial" pitchFamily="34" charset="0"/>
                  <a:cs typeface="Arial" pitchFamily="34" charset="0"/>
                </a:rPr>
                <a:t>Build Apps combining </a:t>
              </a:r>
              <a:r>
                <a:rPr lang="en-US" sz="1466" dirty="0" err="1">
                  <a:solidFill>
                    <a:schemeClr val="bg1"/>
                  </a:solidFill>
                  <a:latin typeface="Arial" pitchFamily="34" charset="0"/>
                  <a:cs typeface="Arial" pitchFamily="34" charset="0"/>
                </a:rPr>
                <a:t>AppGyver</a:t>
              </a:r>
              <a:r>
                <a:rPr lang="en-US" sz="1466" dirty="0">
                  <a:solidFill>
                    <a:schemeClr val="bg1"/>
                  </a:solidFill>
                  <a:latin typeface="Arial" pitchFamily="34" charset="0"/>
                  <a:cs typeface="Arial" pitchFamily="34" charset="0"/>
                </a:rPr>
                <a:t>, Medix and Build.me prototyping tool</a:t>
              </a:r>
            </a:p>
          </p:txBody>
        </p:sp>
        <p:sp>
          <p:nvSpPr>
            <p:cNvPr id="58" name="TextBox 57"/>
            <p:cNvSpPr txBox="1"/>
            <p:nvPr/>
          </p:nvSpPr>
          <p:spPr>
            <a:xfrm>
              <a:off x="4843462" y="1283630"/>
              <a:ext cx="2214563" cy="1346200"/>
            </a:xfrm>
            <a:prstGeom prst="rect">
              <a:avLst/>
            </a:prstGeom>
            <a:noFill/>
          </p:spPr>
          <p:txBody>
            <a:bodyPr wrap="square" rtlCol="0">
              <a:spAutoFit/>
            </a:bodyPr>
            <a:lstStyle/>
            <a:p>
              <a:pPr algn="ctr">
                <a:lnSpc>
                  <a:spcPct val="200000"/>
                </a:lnSpc>
              </a:pPr>
              <a:r>
                <a:rPr lang="en-US" sz="1866" dirty="0">
                  <a:solidFill>
                    <a:schemeClr val="bg1"/>
                  </a:solidFill>
                  <a:latin typeface="Arial" pitchFamily="34" charset="0"/>
                  <a:cs typeface="Arial" pitchFamily="34" charset="0"/>
                </a:rPr>
                <a:t>Medix</a:t>
              </a:r>
              <a:endParaRPr lang="en-US" sz="1600" dirty="0">
                <a:solidFill>
                  <a:schemeClr val="bg1"/>
                </a:solidFill>
                <a:latin typeface="Arial" pitchFamily="34" charset="0"/>
                <a:cs typeface="Arial" pitchFamily="34" charset="0"/>
              </a:endParaRPr>
            </a:p>
            <a:p>
              <a:pPr algn="ctr"/>
              <a:r>
                <a:rPr lang="en-US" sz="1466" dirty="0" err="1">
                  <a:solidFill>
                    <a:schemeClr val="bg1"/>
                  </a:solidFill>
                  <a:latin typeface="Arial" pitchFamily="34" charset="0"/>
                  <a:cs typeface="Arial" pitchFamily="34" charset="0"/>
                </a:rPr>
                <a:t>Mendix</a:t>
              </a:r>
              <a:r>
                <a:rPr lang="en-US" sz="1466" dirty="0">
                  <a:solidFill>
                    <a:schemeClr val="bg1"/>
                  </a:solidFill>
                  <a:latin typeface="Arial" pitchFamily="34" charset="0"/>
                  <a:cs typeface="Arial" pitchFamily="34" charset="0"/>
                </a:rPr>
                <a:t> is a low-code platform that allows users to build applications, including those with SAP Fiori UI styling, without extensive coding</a:t>
              </a:r>
            </a:p>
          </p:txBody>
        </p:sp>
      </p:grpSp>
    </p:spTree>
    <p:extLst>
      <p:ext uri="{BB962C8B-B14F-4D97-AF65-F5344CB8AC3E}">
        <p14:creationId xmlns:p14="http://schemas.microsoft.com/office/powerpoint/2010/main" val="233267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6933</TotalTime>
  <Words>1598</Words>
  <Application>Microsoft Office PowerPoint</Application>
  <PresentationFormat>Custom</PresentationFormat>
  <Paragraphs>167</Paragraphs>
  <Slides>23</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23</vt:i4>
      </vt:variant>
    </vt:vector>
  </HeadingPairs>
  <TitlesOfParts>
    <vt:vector size="36" baseType="lpstr">
      <vt:lpstr>72</vt:lpstr>
      <vt:lpstr>72-Regular</vt:lpstr>
      <vt:lpstr>Amasis MT Pro Black</vt:lpstr>
      <vt:lpstr>Arial</vt:lpstr>
      <vt:lpstr>Arial Black</vt:lpstr>
      <vt:lpstr>Calibri</vt:lpstr>
      <vt:lpstr>Cooper Black</vt:lpstr>
      <vt:lpstr>SAP-icons</vt:lpstr>
      <vt:lpstr>Segoe UI</vt:lpstr>
      <vt:lpstr>Segoe UI Light</vt:lpstr>
      <vt:lpstr>TKTypeMedium</vt:lpstr>
      <vt:lpstr>Office Theme</vt:lpstr>
      <vt:lpstr>1_Office Theme</vt:lpstr>
      <vt:lpstr>SAP BTP Build Apps Training</vt:lpstr>
      <vt:lpstr>PowerPoint Presentation</vt:lpstr>
      <vt:lpstr>Agenda</vt:lpstr>
      <vt:lpstr>Environments, Subs, and services</vt:lpstr>
      <vt:lpstr>Backing Services in BTP</vt:lpstr>
      <vt:lpstr>Service instance</vt:lpstr>
      <vt:lpstr>Service Catalog &amp; Entitlements</vt:lpstr>
      <vt:lpstr>Quota Plans</vt:lpstr>
      <vt:lpstr>A Quick History</vt:lpstr>
      <vt:lpstr>What is SAP Build</vt:lpstr>
      <vt:lpstr>Key Capabilities</vt:lpstr>
      <vt:lpstr>What is fusion Team?</vt:lpstr>
      <vt:lpstr>Key role of professional developers?</vt:lpstr>
      <vt:lpstr>What is SAP Build?</vt:lpstr>
      <vt:lpstr>SAP Build Offerings?</vt:lpstr>
      <vt:lpstr>SAP Build Work Zone?</vt:lpstr>
      <vt:lpstr>Offerings of Build Work Zone</vt:lpstr>
      <vt:lpstr>Hands-on Setting up Build Work Zone</vt:lpstr>
      <vt:lpstr>What is SAP Cloud Identity Service?</vt:lpstr>
      <vt:lpstr>Become Admin for your Identity Service</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164</cp:revision>
  <dcterms:created xsi:type="dcterms:W3CDTF">2013-09-12T13:05:01Z</dcterms:created>
  <dcterms:modified xsi:type="dcterms:W3CDTF">2025-04-29T16:11:17Z</dcterms:modified>
</cp:coreProperties>
</file>